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2" r:id="rId4"/>
  </p:sldMasterIdLst>
  <p:notesMasterIdLst>
    <p:notesMasterId r:id="rId34"/>
  </p:notesMasterIdLst>
  <p:handoutMasterIdLst>
    <p:handoutMasterId r:id="rId35"/>
  </p:handoutMasterIdLst>
  <p:sldIdLst>
    <p:sldId id="2142532340" r:id="rId5"/>
    <p:sldId id="2146847046" r:id="rId6"/>
    <p:sldId id="2146847089" r:id="rId7"/>
    <p:sldId id="2146847090" r:id="rId8"/>
    <p:sldId id="2146847091" r:id="rId9"/>
    <p:sldId id="2146847047" r:id="rId10"/>
    <p:sldId id="2146847121" r:id="rId11"/>
    <p:sldId id="2146847048" r:id="rId12"/>
    <p:sldId id="2146847049" r:id="rId13"/>
    <p:sldId id="2146847092" r:id="rId14"/>
    <p:sldId id="2146847093" r:id="rId15"/>
    <p:sldId id="2146847094" r:id="rId16"/>
    <p:sldId id="2146847050" r:id="rId17"/>
    <p:sldId id="2146847096" r:id="rId18"/>
    <p:sldId id="2146847097" r:id="rId19"/>
    <p:sldId id="2146847098" r:id="rId20"/>
    <p:sldId id="2146847052" r:id="rId21"/>
    <p:sldId id="2146847100" r:id="rId22"/>
    <p:sldId id="2146847054" r:id="rId23"/>
    <p:sldId id="2146847103" r:id="rId24"/>
    <p:sldId id="2146847062" r:id="rId25"/>
    <p:sldId id="2146847115" r:id="rId26"/>
    <p:sldId id="2146847116" r:id="rId27"/>
    <p:sldId id="2146847117" r:id="rId28"/>
    <p:sldId id="2146847119" r:id="rId29"/>
    <p:sldId id="2146847120" r:id="rId30"/>
    <p:sldId id="2146847085" r:id="rId31"/>
    <p:sldId id="2146847084" r:id="rId32"/>
    <p:sldId id="2146847064" r:id="rId3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752CF65-4D58-4370-B229-5F4CB000B44D}">
          <p14:sldIdLst>
            <p14:sldId id="2142532340"/>
          </p14:sldIdLst>
        </p14:section>
        <p14:section name="Networking" id="{8B3AEA99-85F7-477B-B976-48DC47AA1A88}">
          <p14:sldIdLst/>
        </p14:section>
        <p14:section name="Security &amp; Identity" id="{1AA42572-B3BD-44F7-813B-C2C647DDBB3C}">
          <p14:sldIdLst>
            <p14:sldId id="2146847046"/>
            <p14:sldId id="2146847089"/>
            <p14:sldId id="2146847090"/>
            <p14:sldId id="2146847091"/>
            <p14:sldId id="2146847047"/>
            <p14:sldId id="2146847121"/>
          </p14:sldIdLst>
        </p14:section>
        <p14:section name="Management &amp; Governance" id="{34181601-6D48-4406-A525-C7B5A12C6C5B}">
          <p14:sldIdLst>
            <p14:sldId id="2146847048"/>
            <p14:sldId id="2146847049"/>
            <p14:sldId id="2146847092"/>
            <p14:sldId id="2146847093"/>
            <p14:sldId id="2146847094"/>
          </p14:sldIdLst>
        </p14:section>
        <p14:section name="Compute" id="{05AA80BB-8802-49AB-8336-A884227CE2F7}">
          <p14:sldIdLst>
            <p14:sldId id="2146847050"/>
            <p14:sldId id="2146847096"/>
            <p14:sldId id="2146847097"/>
            <p14:sldId id="2146847098"/>
          </p14:sldIdLst>
        </p14:section>
        <p14:section name="Storage &amp; Data" id="{1F159046-CE0A-45BC-9D5B-6E6C95980F78}">
          <p14:sldIdLst>
            <p14:sldId id="2146847052"/>
            <p14:sldId id="2146847100"/>
          </p14:sldIdLst>
        </p14:section>
        <p14:section name="Databases" id="{AEAFAE72-AD56-48F3-926B-38BAE269038F}">
          <p14:sldIdLst>
            <p14:sldId id="2146847054"/>
            <p14:sldId id="2146847103"/>
          </p14:sldIdLst>
        </p14:section>
        <p14:section name="Integration" id="{ACBD46A3-6F1C-451B-A154-0A056E0DEFF6}">
          <p14:sldIdLst/>
        </p14:section>
        <p14:section name="ML &amp; AI &amp; IOT" id="{F4E1EAF1-55E9-4CA4-8ADC-28B69C1D66D2}">
          <p14:sldIdLst/>
        </p14:section>
        <p14:section name="Miscellaneous" id="{A1456D7A-93BE-4023-90AA-7269D2F177BA}">
          <p14:sldIdLst>
            <p14:sldId id="2146847062"/>
            <p14:sldId id="2146847115"/>
            <p14:sldId id="2146847116"/>
            <p14:sldId id="2146847117"/>
            <p14:sldId id="2146847119"/>
            <p14:sldId id="2146847120"/>
          </p14:sldIdLst>
        </p14:section>
        <p14:section name="End" id="{82899442-2AC4-4699-95EB-48D45B913575}">
          <p14:sldIdLst>
            <p14:sldId id="2146847085"/>
            <p14:sldId id="2146847084"/>
            <p14:sldId id="214684706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736" userDrawn="1">
          <p15:clr>
            <a:srgbClr val="A4A3A4"/>
          </p15:clr>
        </p15:guide>
        <p15:guide id="2" pos="147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Emily Catuzzi" initials="EC" lastIdx="19" clrIdx="9">
    <p:extLst>
      <p:ext uri="{19B8F6BF-5375-455C-9EA6-DF929625EA0E}">
        <p15:presenceInfo xmlns:p15="http://schemas.microsoft.com/office/powerpoint/2012/main" userId="S::Emily_Catuzzi@epam.com::b46d6ad4-ac70-4125-82a7-0ece5134c360" providerId="AD"/>
      </p:ext>
    </p:extLst>
  </p:cmAuthor>
  <p:cmAuthor id="1" name="Laura Brady" initials="LB" lastIdx="52" clrIdx="3">
    <p:extLst>
      <p:ext uri="{19B8F6BF-5375-455C-9EA6-DF929625EA0E}">
        <p15:presenceInfo xmlns:p15="http://schemas.microsoft.com/office/powerpoint/2012/main" userId="S::Laura_Brady@epam.com::b18c91b0-83fb-4c27-875b-18626d50463b" providerId="AD"/>
      </p:ext>
    </p:extLst>
  </p:cmAuthor>
  <p:cmAuthor id="8" name="Gretchen Rice" initials="GR" lastIdx="4" clrIdx="10">
    <p:extLst>
      <p:ext uri="{19B8F6BF-5375-455C-9EA6-DF929625EA0E}">
        <p15:presenceInfo xmlns:p15="http://schemas.microsoft.com/office/powerpoint/2012/main" userId="S::gretchen_rice@epam.com::e279efbb-a837-440d-b0bd-684dd084c605" providerId="AD"/>
      </p:ext>
    </p:extLst>
  </p:cmAuthor>
  <p:cmAuthor id="2" name="Amy Legere" initials="AL" lastIdx="5" clrIdx="5">
    <p:extLst>
      <p:ext uri="{19B8F6BF-5375-455C-9EA6-DF929625EA0E}">
        <p15:presenceInfo xmlns:p15="http://schemas.microsoft.com/office/powerpoint/2012/main" userId="S::Amy_Legere@epam.com::36c3e91a-2059-4c30-8d42-5285dd7a2555" providerId="AD"/>
      </p:ext>
    </p:extLst>
  </p:cmAuthor>
  <p:cmAuthor id="9" name="Jennifer Markowitz" initials="JM" lastIdx="1" clrIdx="11">
    <p:extLst>
      <p:ext uri="{19B8F6BF-5375-455C-9EA6-DF929625EA0E}">
        <p15:presenceInfo xmlns:p15="http://schemas.microsoft.com/office/powerpoint/2012/main" userId="S::jennifer_markowitz@epam.com::f9148081-3671-49e1-8328-0a911bc72bfd" providerId="AD"/>
      </p:ext>
    </p:extLst>
  </p:cmAuthor>
  <p:cmAuthor id="3" name="John Hatz" initials="JH" lastIdx="1" clrIdx="4">
    <p:extLst>
      <p:ext uri="{19B8F6BF-5375-455C-9EA6-DF929625EA0E}">
        <p15:presenceInfo xmlns:p15="http://schemas.microsoft.com/office/powerpoint/2012/main" userId="S-1-5-21-2676001572-3131771074-2776907194-23347" providerId="AD"/>
      </p:ext>
    </p:extLst>
  </p:cmAuthor>
  <p:cmAuthor id="10" name="Nastassia Smolskaya" initials="NS" lastIdx="11" clrIdx="12">
    <p:extLst>
      <p:ext uri="{19B8F6BF-5375-455C-9EA6-DF929625EA0E}">
        <p15:presenceInfo xmlns:p15="http://schemas.microsoft.com/office/powerpoint/2012/main" userId="S::Nastassia_Smolskaya@epam.com::8ff1f7bc-3066-491e-a683-ea021ab0c825" providerId="AD"/>
      </p:ext>
    </p:extLst>
  </p:cmAuthor>
  <p:cmAuthor id="4" name="John Hatz" initials="JH [2]" lastIdx="3" clrIdx="6">
    <p:extLst>
      <p:ext uri="{19B8F6BF-5375-455C-9EA6-DF929625EA0E}">
        <p15:presenceInfo xmlns:p15="http://schemas.microsoft.com/office/powerpoint/2012/main" userId="S::john_hatz@epam.com::7f3a8b4b-4b1e-493d-b3f9-196adf0a1de0" providerId="AD"/>
      </p:ext>
    </p:extLst>
  </p:cmAuthor>
  <p:cmAuthor id="5" name="Mariette Kouwenberg-Mooney" initials="MK" lastIdx="19" clrIdx="7">
    <p:extLst>
      <p:ext uri="{19B8F6BF-5375-455C-9EA6-DF929625EA0E}">
        <p15:presenceInfo xmlns:p15="http://schemas.microsoft.com/office/powerpoint/2012/main" userId="S::Mariette_Kouwenberg-Mooney@epam.com::e2a13c51-a5c6-436b-ad7f-addd34212f51" providerId="AD"/>
      </p:ext>
    </p:extLst>
  </p:cmAuthor>
  <p:cmAuthor id="6" name="Julie Hansberry" initials="JH" lastIdx="13" clrIdx="8">
    <p:extLst>
      <p:ext uri="{19B8F6BF-5375-455C-9EA6-DF929625EA0E}">
        <p15:presenceInfo xmlns:p15="http://schemas.microsoft.com/office/powerpoint/2012/main" userId="S::julie_hansberry@epam.com::6cd6a8f9-b761-4260-92e9-1b9e975786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5D43"/>
    <a:srgbClr val="CADC49"/>
    <a:srgbClr val="E53B2E"/>
    <a:srgbClr val="FFC000"/>
    <a:srgbClr val="D35D47"/>
    <a:srgbClr val="008ACF"/>
    <a:srgbClr val="76CDD8"/>
    <a:srgbClr val="75A0A6"/>
    <a:srgbClr val="569BA5"/>
    <a:srgbClr val="EDC1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B79132-3F09-4EB7-9156-AFD2ABE5B897}" v="37" dt="2021-04-12T18:27:46.9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94"/>
  </p:normalViewPr>
  <p:slideViewPr>
    <p:cSldViewPr snapToGrid="0">
      <p:cViewPr varScale="1">
        <p:scale>
          <a:sx n="138" d="100"/>
          <a:sy n="138" d="100"/>
        </p:scale>
        <p:origin x="1008" y="12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736"/>
        <p:guide pos="147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14FC-A894-4869-A797-1EC82735D106}" type="datetimeFigureOut">
              <a:rPr lang="en-US" smtClean="0"/>
              <a:t>10/11/2023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D33E97-F2BE-44DB-A57D-0C85E2CBF508}" type="slidenum">
              <a:rPr lang="en-US" smtClean="0"/>
              <a:t>‹#›</a:t>
            </a:fld>
            <a:endParaRPr lang="en-US"/>
          </a:p>
        </p:txBody>
      </p:sp>
    </p:spTree>
    <p:extLst>
      <p:ext uri="{BB962C8B-B14F-4D97-AF65-F5344CB8AC3E}">
        <p14:creationId xmlns:p14="http://schemas.microsoft.com/office/powerpoint/2010/main" val="296777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99C05-63F9-4248-8E20-3ACD9DF9DE7F}" type="datetimeFigureOut">
              <a:rPr lang="en-US" smtClean="0"/>
              <a:t>10/11/2023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4FABB-6DBE-47C4-B626-20167906F475}" type="slidenum">
              <a:rPr lang="en-US" smtClean="0"/>
              <a:t>‹#›</a:t>
            </a:fld>
            <a:endParaRPr lang="en-US"/>
          </a:p>
        </p:txBody>
      </p:sp>
    </p:spTree>
    <p:extLst>
      <p:ext uri="{BB962C8B-B14F-4D97-AF65-F5344CB8AC3E}">
        <p14:creationId xmlns:p14="http://schemas.microsoft.com/office/powerpoint/2010/main" val="42748640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a:t>
            </a:fld>
            <a:endParaRPr lang="en-US"/>
          </a:p>
        </p:txBody>
      </p:sp>
    </p:spTree>
    <p:extLst>
      <p:ext uri="{BB962C8B-B14F-4D97-AF65-F5344CB8AC3E}">
        <p14:creationId xmlns:p14="http://schemas.microsoft.com/office/powerpoint/2010/main" val="41441448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Cover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42900" y="1200151"/>
            <a:ext cx="8458200" cy="2228850"/>
          </a:xfrm>
        </p:spPr>
        <p:txBody>
          <a:bodyPr lIns="0" tIns="0" rIns="0" bIns="0" anchor="b">
            <a:noAutofit/>
          </a:bodyPr>
          <a:lstStyle>
            <a:lvl1pPr algn="l">
              <a:lnSpc>
                <a:spcPct val="85000"/>
              </a:lnSpc>
              <a:defRPr sz="9000" b="0" i="0">
                <a:solidFill>
                  <a:schemeClr val="accent3"/>
                </a:solidFill>
                <a:latin typeface="+mj-lt"/>
                <a:ea typeface="Human Sans Thin" pitchFamily="2" charset="77"/>
                <a:cs typeface="Human Sans Thin" pitchFamily="2" charset="77"/>
              </a:defRPr>
            </a:lvl1pPr>
          </a:lstStyle>
          <a:p>
            <a:r>
              <a:rPr lang="en-US"/>
              <a:t>Proposal</a:t>
            </a:r>
            <a:br>
              <a:rPr lang="en-US"/>
            </a:br>
            <a:r>
              <a:rPr lang="en-US"/>
              <a:t>Title</a:t>
            </a:r>
          </a:p>
        </p:txBody>
      </p:sp>
      <p:sp>
        <p:nvSpPr>
          <p:cNvPr id="8" name="Text Placeholder 7"/>
          <p:cNvSpPr>
            <a:spLocks noGrp="1"/>
          </p:cNvSpPr>
          <p:nvPr>
            <p:ph type="body" sz="quarter" idx="11" hasCustomPrompt="1"/>
          </p:nvPr>
        </p:nvSpPr>
        <p:spPr>
          <a:xfrm>
            <a:off x="342900" y="3600450"/>
            <a:ext cx="8455914" cy="171450"/>
          </a:xfrm>
        </p:spPr>
        <p:txBody>
          <a:bodyPr lIns="0" tIns="0" rIns="0" bIns="0" anchor="t">
            <a:noAutofit/>
          </a:bodyPr>
          <a:lstStyle>
            <a:lvl1pPr marL="0" indent="0">
              <a:lnSpc>
                <a:spcPct val="100000"/>
              </a:lnSpc>
              <a:spcBef>
                <a:spcPts val="0"/>
              </a:spcBef>
              <a:spcAft>
                <a:spcPts val="0"/>
              </a:spcAft>
              <a:buNone/>
              <a:defRPr sz="1200" b="0" i="0" baseline="0">
                <a:solidFill>
                  <a:schemeClr val="bg1"/>
                </a:solidFill>
                <a:latin typeface="+mn-lt"/>
                <a:ea typeface="Calibri" panose="020F0502020204030204" pitchFamily="34" charset="0"/>
                <a:cs typeface="Calibri" panose="020F0502020204030204" pitchFamily="34" charset="0"/>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r>
              <a:rPr lang="en-US"/>
              <a:t>Subtitle description</a:t>
            </a:r>
          </a:p>
        </p:txBody>
      </p:sp>
      <p:sp>
        <p:nvSpPr>
          <p:cNvPr id="3" name="TextBox 2"/>
          <p:cNvSpPr txBox="1"/>
          <p:nvPr userDrawn="1"/>
        </p:nvSpPr>
        <p:spPr>
          <a:xfrm>
            <a:off x="342901" y="4800600"/>
            <a:ext cx="1872761" cy="171450"/>
          </a:xfrm>
          <a:prstGeom prst="rect">
            <a:avLst/>
          </a:prstGeom>
          <a:noFill/>
        </p:spPr>
        <p:txBody>
          <a:bodyPr wrap="square" lIns="0" tIns="0" rIns="0" bIns="0" rtlCol="0" anchor="ctr">
            <a:noAutofit/>
          </a:bodyPr>
          <a:lstStyle/>
          <a:p>
            <a:r>
              <a:rPr lang="en-US" sz="600">
                <a:solidFill>
                  <a:schemeClr val="bg1"/>
                </a:solidFill>
              </a:rPr>
              <a:t>EPAM Proprietary &amp; Confidential.</a:t>
            </a:r>
          </a:p>
        </p:txBody>
      </p:sp>
      <p:sp>
        <p:nvSpPr>
          <p:cNvPr id="5" name="Text Placeholder 4"/>
          <p:cNvSpPr>
            <a:spLocks noGrp="1"/>
          </p:cNvSpPr>
          <p:nvPr>
            <p:ph type="body" sz="quarter" idx="12" hasCustomPrompt="1"/>
          </p:nvPr>
        </p:nvSpPr>
        <p:spPr>
          <a:xfrm>
            <a:off x="342900" y="3864095"/>
            <a:ext cx="1988344" cy="171450"/>
          </a:xfrm>
        </p:spPr>
        <p:txBody>
          <a:bodyPr/>
          <a:lstStyle>
            <a:lvl1pPr>
              <a:lnSpc>
                <a:spcPct val="100000"/>
              </a:lnSpc>
              <a:spcBef>
                <a:spcPts val="0"/>
              </a:spcBef>
              <a:defRPr sz="900" b="0" i="0" cap="all" baseline="0">
                <a:solidFill>
                  <a:schemeClr val="bg1"/>
                </a:solidFill>
                <a:latin typeface="+mn-lt"/>
              </a:defRPr>
            </a:lvl1pPr>
          </a:lstStyle>
          <a:p>
            <a:pPr lvl="0"/>
            <a:r>
              <a:rPr lang="en-US"/>
              <a:t>Date</a:t>
            </a:r>
          </a:p>
        </p:txBody>
      </p:sp>
      <p:pic>
        <p:nvPicPr>
          <p:cNvPr id="11" name="Picture 10">
            <a:extLst>
              <a:ext uri="{FF2B5EF4-FFF2-40B4-BE49-F238E27FC236}">
                <a16:creationId xmlns:a16="http://schemas.microsoft.com/office/drawing/2014/main" id="{37F3AAE4-D237-FB40-918C-B4E3A6E606D2}"/>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192107" y="4698253"/>
            <a:ext cx="693420" cy="347297"/>
          </a:xfrm>
          <a:prstGeom prst="rect">
            <a:avLst/>
          </a:prstGeom>
        </p:spPr>
      </p:pic>
    </p:spTree>
    <p:extLst>
      <p:ext uri="{BB962C8B-B14F-4D97-AF65-F5344CB8AC3E}">
        <p14:creationId xmlns:p14="http://schemas.microsoft.com/office/powerpoint/2010/main" val="303777942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42901" y="3429000"/>
            <a:ext cx="4148137" cy="1200150"/>
          </a:xfrm>
        </p:spPr>
        <p:txBody>
          <a:bodyPr lIns="0" tIns="0" rIns="0" bIns="0" anchor="t">
            <a:normAutofit/>
          </a:bodyPr>
          <a:lstStyle>
            <a:lvl1pPr marL="0" indent="0" algn="l">
              <a:lnSpc>
                <a:spcPct val="110000"/>
              </a:lnSpc>
              <a:spcBef>
                <a:spcPts val="450"/>
              </a:spcBef>
              <a:spcAft>
                <a:spcPts val="0"/>
              </a:spcAft>
              <a:buNone/>
              <a:defRPr sz="900" b="0" i="0" baseline="0">
                <a:solidFill>
                  <a:schemeClr val="bg1"/>
                </a:solidFill>
                <a:latin typeface="+mn-lt"/>
                <a:ea typeface="Calibri" panose="020F0502020204030204" pitchFamily="34" charset="0"/>
                <a:cs typeface="Calibri" panose="020F0502020204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type section description</a:t>
            </a:r>
          </a:p>
        </p:txBody>
      </p:sp>
      <p:sp>
        <p:nvSpPr>
          <p:cNvPr id="8" name="Text Placeholder 7"/>
          <p:cNvSpPr>
            <a:spLocks noGrp="1"/>
          </p:cNvSpPr>
          <p:nvPr>
            <p:ph type="body" sz="quarter" idx="12" hasCustomPrompt="1"/>
          </p:nvPr>
        </p:nvSpPr>
        <p:spPr>
          <a:xfrm>
            <a:off x="342901" y="2743200"/>
            <a:ext cx="6299597" cy="514350"/>
          </a:xfrm>
        </p:spPr>
        <p:txBody>
          <a:bodyPr/>
          <a:lstStyle>
            <a:lvl1pPr marL="0" indent="0">
              <a:lnSpc>
                <a:spcPct val="100000"/>
              </a:lnSpc>
              <a:spcBef>
                <a:spcPts val="0"/>
              </a:spcBef>
              <a:spcAft>
                <a:spcPts val="0"/>
              </a:spcAft>
              <a:buNone/>
              <a:defRPr sz="3600" b="0" i="0" baseline="0">
                <a:solidFill>
                  <a:schemeClr val="accent3"/>
                </a:solidFill>
                <a:latin typeface="+mj-lt"/>
                <a:ea typeface="Calibri Light" charset="0"/>
                <a:cs typeface="Calibri Light" charset="0"/>
              </a:defRPr>
            </a:lvl1pPr>
          </a:lstStyle>
          <a:p>
            <a:pPr lvl="0"/>
            <a:r>
              <a:rPr lang="en-US"/>
              <a:t>Section Header</a:t>
            </a:r>
          </a:p>
        </p:txBody>
      </p:sp>
      <p:sp>
        <p:nvSpPr>
          <p:cNvPr id="11" name="Text Placeholder 10"/>
          <p:cNvSpPr>
            <a:spLocks noGrp="1"/>
          </p:cNvSpPr>
          <p:nvPr>
            <p:ph type="body" sz="quarter" idx="13" hasCustomPrompt="1"/>
          </p:nvPr>
        </p:nvSpPr>
        <p:spPr>
          <a:xfrm>
            <a:off x="252845" y="1285875"/>
            <a:ext cx="4148138" cy="1714500"/>
          </a:xfrm>
        </p:spPr>
        <p:txBody>
          <a:bodyPr wrap="square" anchor="b"/>
          <a:lstStyle>
            <a:lvl1pPr>
              <a:lnSpc>
                <a:spcPct val="100000"/>
              </a:lnSpc>
              <a:spcBef>
                <a:spcPts val="0"/>
              </a:spcBef>
              <a:spcAft>
                <a:spcPts val="0"/>
              </a:spcAft>
              <a:defRPr sz="16500" b="0" i="0">
                <a:solidFill>
                  <a:schemeClr val="accent3"/>
                </a:solidFill>
                <a:latin typeface="+mj-lt"/>
                <a:ea typeface="Human Sans Thin" pitchFamily="2" charset="77"/>
                <a:cs typeface="Human Sans Thin" pitchFamily="2" charset="77"/>
              </a:defRPr>
            </a:lvl1pPr>
          </a:lstStyle>
          <a:p>
            <a:pPr lvl="0"/>
            <a:r>
              <a:rPr lang="en-US"/>
              <a:t>0</a:t>
            </a:r>
          </a:p>
        </p:txBody>
      </p:sp>
      <p:sp>
        <p:nvSpPr>
          <p:cNvPr id="7" name="Slide Number Placeholder 13"/>
          <p:cNvSpPr txBox="1">
            <a:spLocks/>
          </p:cNvSpPr>
          <p:nvPr userDrawn="1"/>
        </p:nvSpPr>
        <p:spPr>
          <a:xfrm>
            <a:off x="8522494" y="4800599"/>
            <a:ext cx="276320" cy="171450"/>
          </a:xfrm>
          <a:prstGeom prst="rect">
            <a:avLst/>
          </a:prstGeom>
        </p:spPr>
        <p:txBody>
          <a:bodyPr vert="horz" lIns="0" tIns="0" rIns="0" bIns="0" rtlCol="0" anchor="ctr"/>
          <a:lstStyle>
            <a:defPPr>
              <a:defRPr lang="en-US"/>
            </a:defPPr>
            <a:lvl1pPr marL="0" algn="r" defTabSz="914400" rtl="0" eaLnBrk="1" latinLnBrk="0" hangingPunct="1">
              <a:defRPr sz="800" b="0" i="0" kern="1200">
                <a:solidFill>
                  <a:schemeClr val="tx1"/>
                </a:solidFill>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5F3C1C-9817-214B-A493-8D89031D0F96}" type="slidenum">
              <a:rPr lang="en-US" sz="600" b="0" i="0" smtClean="0">
                <a:solidFill>
                  <a:schemeClr val="bg1"/>
                </a:solidFill>
                <a:latin typeface="+mn-lt"/>
              </a:rPr>
              <a:pPr/>
              <a:t>‹#›</a:t>
            </a:fld>
            <a:endParaRPr lang="en-US" sz="600" b="0" i="0">
              <a:solidFill>
                <a:schemeClr val="bg1"/>
              </a:solidFill>
              <a:latin typeface="+mn-lt"/>
            </a:endParaRPr>
          </a:p>
        </p:txBody>
      </p:sp>
      <p:sp>
        <p:nvSpPr>
          <p:cNvPr id="10" name="Footer Placeholder 14">
            <a:extLst>
              <a:ext uri="{FF2B5EF4-FFF2-40B4-BE49-F238E27FC236}">
                <a16:creationId xmlns:a16="http://schemas.microsoft.com/office/drawing/2014/main" id="{5BFF04F4-2662-4648-A0BC-B3BE58B92E2A}"/>
              </a:ext>
            </a:extLst>
          </p:cNvPr>
          <p:cNvSpPr txBox="1">
            <a:spLocks/>
          </p:cNvSpPr>
          <p:nvPr userDrawn="1"/>
        </p:nvSpPr>
        <p:spPr>
          <a:xfrm>
            <a:off x="6904160" y="4800601"/>
            <a:ext cx="1618334" cy="171449"/>
          </a:xfrm>
          <a:prstGeom prst="rect">
            <a:avLst/>
          </a:prstGeom>
        </p:spPr>
        <p:txBody>
          <a:bodyPr vert="horz" lIns="0" tIns="0" rIns="0" bIns="0" rtlCol="0" anchor="ctr"/>
          <a:lstStyle>
            <a:defPPr>
              <a:defRPr lang="en-US"/>
            </a:defPPr>
            <a:lvl1pPr marL="0" algn="r" defTabSz="914400" rtl="0" eaLnBrk="1" latinLnBrk="0" hangingPunct="1">
              <a:defRPr sz="600" b="0" i="0" kern="1200">
                <a:solidFill>
                  <a:schemeClr val="tx1"/>
                </a:solidFill>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50" b="0" i="0">
                <a:solidFill>
                  <a:schemeClr val="bg1"/>
                </a:solidFill>
                <a:latin typeface="+mn-lt"/>
              </a:rPr>
              <a:t>EPAM Proprietary &amp; Confidential.</a:t>
            </a:r>
          </a:p>
        </p:txBody>
      </p:sp>
      <p:pic>
        <p:nvPicPr>
          <p:cNvPr id="9" name="Picture 8">
            <a:extLst>
              <a:ext uri="{FF2B5EF4-FFF2-40B4-BE49-F238E27FC236}">
                <a16:creationId xmlns:a16="http://schemas.microsoft.com/office/drawing/2014/main" id="{F41F53C0-4AFD-2C4E-853D-C4FF27CEE1A8}"/>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325484" y="4721902"/>
            <a:ext cx="693420" cy="347297"/>
          </a:xfrm>
          <a:prstGeom prst="rect">
            <a:avLst/>
          </a:prstGeom>
        </p:spPr>
      </p:pic>
    </p:spTree>
    <p:extLst>
      <p:ext uri="{BB962C8B-B14F-4D97-AF65-F5344CB8AC3E}">
        <p14:creationId xmlns:p14="http://schemas.microsoft.com/office/powerpoint/2010/main" val="251329198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511E1D-1179-1E4E-B8F6-3A857DA47D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84" y="4721902"/>
            <a:ext cx="693420" cy="347297"/>
          </a:xfrm>
          <a:prstGeom prst="rect">
            <a:avLst/>
          </a:prstGeom>
        </p:spPr>
      </p:pic>
    </p:spTree>
    <p:extLst>
      <p:ext uri="{BB962C8B-B14F-4D97-AF65-F5344CB8AC3E}">
        <p14:creationId xmlns:p14="http://schemas.microsoft.com/office/powerpoint/2010/main" val="252358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342900" y="342900"/>
            <a:ext cx="8455914" cy="342900"/>
          </a:xfrm>
        </p:spPr>
        <p:txBody>
          <a:bodyPr/>
          <a:lstStyle>
            <a:lvl1pPr>
              <a:defRPr b="1">
                <a:latin typeface="+mn-lt"/>
              </a:defRPr>
            </a:lvl1pPr>
          </a:lstStyle>
          <a:p>
            <a:r>
              <a:rPr lang="en-US"/>
              <a:t>Click to edit Master title style</a:t>
            </a:r>
          </a:p>
        </p:txBody>
      </p:sp>
      <p:sp>
        <p:nvSpPr>
          <p:cNvPr id="8"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pic>
        <p:nvPicPr>
          <p:cNvPr id="6" name="Picture 5">
            <a:extLst>
              <a:ext uri="{FF2B5EF4-FFF2-40B4-BE49-F238E27FC236}">
                <a16:creationId xmlns:a16="http://schemas.microsoft.com/office/drawing/2014/main" id="{9480FF24-2E7F-EE48-9F2F-24C27E37BEB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84" y="4721902"/>
            <a:ext cx="693420" cy="347297"/>
          </a:xfrm>
          <a:prstGeom prst="rect">
            <a:avLst/>
          </a:prstGeom>
        </p:spPr>
      </p:pic>
    </p:spTree>
    <p:extLst>
      <p:ext uri="{BB962C8B-B14F-4D97-AF65-F5344CB8AC3E}">
        <p14:creationId xmlns:p14="http://schemas.microsoft.com/office/powerpoint/2010/main" val="3330546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8"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pic>
        <p:nvPicPr>
          <p:cNvPr id="5" name="Picture 4">
            <a:extLst>
              <a:ext uri="{FF2B5EF4-FFF2-40B4-BE49-F238E27FC236}">
                <a16:creationId xmlns:a16="http://schemas.microsoft.com/office/drawing/2014/main" id="{F0D36121-CC3E-4849-8F15-F8CB253412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84" y="4721902"/>
            <a:ext cx="693420" cy="347297"/>
          </a:xfrm>
          <a:prstGeom prst="rect">
            <a:avLst/>
          </a:prstGeom>
        </p:spPr>
      </p:pic>
    </p:spTree>
    <p:extLst>
      <p:ext uri="{BB962C8B-B14F-4D97-AF65-F5344CB8AC3E}">
        <p14:creationId xmlns:p14="http://schemas.microsoft.com/office/powerpoint/2010/main" val="3321397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42900" y="855080"/>
            <a:ext cx="7022306" cy="3774069"/>
          </a:xfrm>
        </p:spPr>
        <p:txBody>
          <a:bodyPr lIns="0" tIns="0" rIns="0" bIns="0"/>
          <a:lstStyle>
            <a:lvl1pPr marL="0" indent="0">
              <a:lnSpc>
                <a:spcPct val="110000"/>
              </a:lnSpc>
              <a:spcAft>
                <a:spcPts val="0"/>
              </a:spcAft>
              <a:buNone/>
              <a:tabLst>
                <a:tab pos="2438400" algn="l"/>
              </a:tabLst>
              <a:defRPr sz="1200" b="0" i="0" baseline="0">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n-US"/>
              <a:t>Edit Master text styles</a:t>
            </a:r>
          </a:p>
        </p:txBody>
      </p:sp>
      <p:sp>
        <p:nvSpPr>
          <p:cNvPr id="11" name="Title 1"/>
          <p:cNvSpPr>
            <a:spLocks noGrp="1"/>
          </p:cNvSpPr>
          <p:nvPr>
            <p:ph type="title"/>
          </p:nvPr>
        </p:nvSpPr>
        <p:spPr>
          <a:xfrm>
            <a:off x="342900" y="342900"/>
            <a:ext cx="8455914" cy="3429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pic>
        <p:nvPicPr>
          <p:cNvPr id="7" name="Picture 6">
            <a:extLst>
              <a:ext uri="{FF2B5EF4-FFF2-40B4-BE49-F238E27FC236}">
                <a16:creationId xmlns:a16="http://schemas.microsoft.com/office/drawing/2014/main" id="{FE9967C0-CA63-5946-9975-93D508DE80E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84" y="4721902"/>
            <a:ext cx="693420" cy="347297"/>
          </a:xfrm>
          <a:prstGeom prst="rect">
            <a:avLst/>
          </a:prstGeom>
        </p:spPr>
      </p:pic>
    </p:spTree>
    <p:extLst>
      <p:ext uri="{BB962C8B-B14F-4D97-AF65-F5344CB8AC3E}">
        <p14:creationId xmlns:p14="http://schemas.microsoft.com/office/powerpoint/2010/main" val="240278692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 Tex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4433776" y="855080"/>
            <a:ext cx="4365038" cy="3774069"/>
          </a:xfrm>
        </p:spPr>
        <p:txBody>
          <a:bodyPr lIns="0" tIns="0" rIns="0" bIns="0"/>
          <a:lstStyle>
            <a:lvl1pPr marL="0" indent="0">
              <a:lnSpc>
                <a:spcPct val="110000"/>
              </a:lnSpc>
              <a:spcAft>
                <a:spcPts val="0"/>
              </a:spcAft>
              <a:buNone/>
              <a:tabLst>
                <a:tab pos="2438400" algn="l"/>
              </a:tabLst>
              <a:defRPr sz="1200" b="0" i="0" baseline="0">
                <a:latin typeface="+mn-lt"/>
              </a:defRPr>
            </a:lvl1pPr>
            <a:lvl2pPr marL="342900" indent="0">
              <a:buNone/>
              <a:defRPr/>
            </a:lvl2pPr>
            <a:lvl3pPr marL="685800" indent="0">
              <a:buNone/>
              <a:defRPr/>
            </a:lvl3pPr>
            <a:lvl4pPr marL="1028700" indent="0">
              <a:buNone/>
              <a:defRPr/>
            </a:lvl4pPr>
            <a:lvl5pPr marL="1371600" indent="0">
              <a:buNone/>
              <a:defRPr/>
            </a:lvl5pPr>
          </a:lstStyle>
          <a:p>
            <a:pPr lvl="0"/>
            <a:r>
              <a:rPr lang="en-US"/>
              <a:t>Edit Master text styles</a:t>
            </a:r>
          </a:p>
        </p:txBody>
      </p:sp>
      <p:sp>
        <p:nvSpPr>
          <p:cNvPr id="11" name="Title 1"/>
          <p:cNvSpPr>
            <a:spLocks noGrp="1"/>
          </p:cNvSpPr>
          <p:nvPr>
            <p:ph type="title"/>
          </p:nvPr>
        </p:nvSpPr>
        <p:spPr>
          <a:xfrm>
            <a:off x="342900" y="342900"/>
            <a:ext cx="8455914" cy="3429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
        <p:nvSpPr>
          <p:cNvPr id="6" name="Text Placeholder 9">
            <a:extLst>
              <a:ext uri="{FF2B5EF4-FFF2-40B4-BE49-F238E27FC236}">
                <a16:creationId xmlns:a16="http://schemas.microsoft.com/office/drawing/2014/main" id="{47BF3F39-D94F-BC48-8482-2214B9D8033C}"/>
              </a:ext>
            </a:extLst>
          </p:cNvPr>
          <p:cNvSpPr>
            <a:spLocks noGrp="1"/>
          </p:cNvSpPr>
          <p:nvPr>
            <p:ph type="body" sz="quarter" idx="16"/>
          </p:nvPr>
        </p:nvSpPr>
        <p:spPr>
          <a:xfrm>
            <a:off x="342900" y="855080"/>
            <a:ext cx="3955312" cy="3774069"/>
          </a:xfrm>
        </p:spPr>
        <p:txBody>
          <a:bodyPr lIns="0" tIns="0" rIns="0" bIns="0"/>
          <a:lstStyle>
            <a:lvl1pPr marL="0" indent="0">
              <a:lnSpc>
                <a:spcPct val="110000"/>
              </a:lnSpc>
              <a:spcAft>
                <a:spcPts val="0"/>
              </a:spcAft>
              <a:buNone/>
              <a:tabLst>
                <a:tab pos="2438400" algn="l"/>
              </a:tabLst>
              <a:defRPr sz="4950" b="0" i="0" baseline="0">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a:t>Edit Master text styles</a:t>
            </a:r>
          </a:p>
        </p:txBody>
      </p:sp>
      <p:pic>
        <p:nvPicPr>
          <p:cNvPr id="7" name="Picture 6">
            <a:extLst>
              <a:ext uri="{FF2B5EF4-FFF2-40B4-BE49-F238E27FC236}">
                <a16:creationId xmlns:a16="http://schemas.microsoft.com/office/drawing/2014/main" id="{7060A3A3-E3AA-FB40-9C07-6323B6984B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84" y="4721902"/>
            <a:ext cx="693420" cy="347297"/>
          </a:xfrm>
          <a:prstGeom prst="rect">
            <a:avLst/>
          </a:prstGeom>
        </p:spPr>
      </p:pic>
    </p:spTree>
    <p:extLst>
      <p:ext uri="{BB962C8B-B14F-4D97-AF65-F5344CB8AC3E}">
        <p14:creationId xmlns:p14="http://schemas.microsoft.com/office/powerpoint/2010/main" val="229121768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 Tex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42900" y="855080"/>
            <a:ext cx="8455914" cy="3774069"/>
          </a:xfrm>
        </p:spPr>
        <p:txBody>
          <a:bodyPr lIns="0" tIns="0" rIns="0" bIns="0"/>
          <a:lstStyle>
            <a:lvl1pPr marL="0" indent="0">
              <a:lnSpc>
                <a:spcPct val="110000"/>
              </a:lnSpc>
              <a:spcAft>
                <a:spcPts val="0"/>
              </a:spcAft>
              <a:buNone/>
              <a:tabLst>
                <a:tab pos="2438400" algn="l"/>
              </a:tabLst>
              <a:defRPr sz="6600" b="0" i="0" baseline="0">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a:t>Edit Master text styles</a:t>
            </a:r>
          </a:p>
        </p:txBody>
      </p:sp>
      <p:sp>
        <p:nvSpPr>
          <p:cNvPr id="11" name="Title 1"/>
          <p:cNvSpPr>
            <a:spLocks noGrp="1"/>
          </p:cNvSpPr>
          <p:nvPr>
            <p:ph type="title"/>
          </p:nvPr>
        </p:nvSpPr>
        <p:spPr>
          <a:xfrm>
            <a:off x="342900" y="342900"/>
            <a:ext cx="8455914" cy="3429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pic>
        <p:nvPicPr>
          <p:cNvPr id="7" name="Picture 6">
            <a:extLst>
              <a:ext uri="{FF2B5EF4-FFF2-40B4-BE49-F238E27FC236}">
                <a16:creationId xmlns:a16="http://schemas.microsoft.com/office/drawing/2014/main" id="{435F639F-918D-6E44-932B-0320A20666B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484" y="4721902"/>
            <a:ext cx="693420" cy="347297"/>
          </a:xfrm>
          <a:prstGeom prst="rect">
            <a:avLst/>
          </a:prstGeom>
        </p:spPr>
      </p:pic>
    </p:spTree>
    <p:extLst>
      <p:ext uri="{BB962C8B-B14F-4D97-AF65-F5344CB8AC3E}">
        <p14:creationId xmlns:p14="http://schemas.microsoft.com/office/powerpoint/2010/main" val="285822259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 Text">
    <p:bg>
      <p:bgPr>
        <a:solidFill>
          <a:schemeClr val="tx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342900" y="855080"/>
            <a:ext cx="8455914" cy="3774069"/>
          </a:xfrm>
        </p:spPr>
        <p:txBody>
          <a:bodyPr lIns="0" tIns="0" rIns="0" bIns="0"/>
          <a:lstStyle>
            <a:lvl1pPr marL="0" indent="0">
              <a:lnSpc>
                <a:spcPct val="110000"/>
              </a:lnSpc>
              <a:spcAft>
                <a:spcPts val="0"/>
              </a:spcAft>
              <a:buNone/>
              <a:tabLst>
                <a:tab pos="2438400" algn="l"/>
              </a:tabLst>
              <a:defRPr sz="6600" b="0" i="0" baseline="0">
                <a:solidFill>
                  <a:schemeClr val="bg1"/>
                </a:solidFill>
                <a:latin typeface="+mj-lt"/>
              </a:defRPr>
            </a:lvl1pPr>
            <a:lvl2pPr marL="342900" indent="0">
              <a:buNone/>
              <a:defRPr/>
            </a:lvl2pPr>
            <a:lvl3pPr marL="685800" indent="0">
              <a:buNone/>
              <a:defRPr/>
            </a:lvl3pPr>
            <a:lvl4pPr marL="1028700" indent="0">
              <a:buNone/>
              <a:defRPr/>
            </a:lvl4pPr>
            <a:lvl5pPr marL="1371600" indent="0">
              <a:buNone/>
              <a:defRPr/>
            </a:lvl5pPr>
          </a:lstStyle>
          <a:p>
            <a:pPr lvl="0"/>
            <a:r>
              <a:rPr lang="en-US"/>
              <a:t>Edit Master text styles</a:t>
            </a:r>
          </a:p>
        </p:txBody>
      </p:sp>
      <p:sp>
        <p:nvSpPr>
          <p:cNvPr id="11" name="Title 1"/>
          <p:cNvSpPr>
            <a:spLocks noGrp="1"/>
          </p:cNvSpPr>
          <p:nvPr>
            <p:ph type="title"/>
          </p:nvPr>
        </p:nvSpPr>
        <p:spPr>
          <a:xfrm>
            <a:off x="342900" y="342900"/>
            <a:ext cx="8455914" cy="342900"/>
          </a:xfrm>
        </p:spPr>
        <p:txBody>
          <a:bodyPr/>
          <a:lstStyle>
            <a:lvl1pPr>
              <a:defRPr b="1">
                <a:solidFill>
                  <a:schemeClr val="bg1"/>
                </a:solidFill>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342900" y="173620"/>
            <a:ext cx="2708910" cy="169280"/>
          </a:xfrm>
        </p:spPr>
        <p:txBody>
          <a:bodyPr/>
          <a:lstStyle>
            <a:lvl1pPr>
              <a:defRPr sz="675" b="1" cap="all" baseline="0">
                <a:solidFill>
                  <a:schemeClr val="accent3"/>
                </a:solidFill>
                <a:latin typeface="+mn-lt"/>
              </a:defRPr>
            </a:lvl1pPr>
          </a:lstStyle>
          <a:p>
            <a:pPr lvl="0"/>
            <a:r>
              <a:rPr lang="en-US"/>
              <a:t>Click to add section title</a:t>
            </a:r>
          </a:p>
        </p:txBody>
      </p:sp>
      <p:sp>
        <p:nvSpPr>
          <p:cNvPr id="8" name="Slide Number Placeholder 13">
            <a:extLst>
              <a:ext uri="{FF2B5EF4-FFF2-40B4-BE49-F238E27FC236}">
                <a16:creationId xmlns:a16="http://schemas.microsoft.com/office/drawing/2014/main" id="{841CA2A1-3D39-2344-A5FA-9709C1FE6425}"/>
              </a:ext>
            </a:extLst>
          </p:cNvPr>
          <p:cNvSpPr txBox="1">
            <a:spLocks/>
          </p:cNvSpPr>
          <p:nvPr userDrawn="1"/>
        </p:nvSpPr>
        <p:spPr>
          <a:xfrm>
            <a:off x="8522494" y="4800599"/>
            <a:ext cx="276320" cy="171450"/>
          </a:xfrm>
          <a:prstGeom prst="rect">
            <a:avLst/>
          </a:prstGeom>
        </p:spPr>
        <p:txBody>
          <a:bodyPr vert="horz" lIns="0" tIns="0" rIns="0" bIns="0" rtlCol="0" anchor="ctr"/>
          <a:lstStyle>
            <a:defPPr>
              <a:defRPr lang="en-US"/>
            </a:defPPr>
            <a:lvl1pPr marL="0" algn="r" defTabSz="914400" rtl="0" eaLnBrk="1" latinLnBrk="0" hangingPunct="1">
              <a:defRPr sz="800" b="0" i="0" kern="1200">
                <a:solidFill>
                  <a:schemeClr val="tx1"/>
                </a:solidFill>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5F3C1C-9817-214B-A493-8D89031D0F96}" type="slidenum">
              <a:rPr lang="en-US" sz="600" b="0" i="0" smtClean="0">
                <a:solidFill>
                  <a:schemeClr val="bg1"/>
                </a:solidFill>
                <a:latin typeface="Human Sans Regular" pitchFamily="2" charset="77"/>
              </a:rPr>
              <a:pPr/>
              <a:t>‹#›</a:t>
            </a:fld>
            <a:endParaRPr lang="en-US" sz="600" b="0" i="0">
              <a:solidFill>
                <a:schemeClr val="bg1"/>
              </a:solidFill>
              <a:latin typeface="Human Sans Regular" pitchFamily="2" charset="77"/>
            </a:endParaRPr>
          </a:p>
        </p:txBody>
      </p:sp>
      <p:sp>
        <p:nvSpPr>
          <p:cNvPr id="13" name="Footer Placeholder 14">
            <a:extLst>
              <a:ext uri="{FF2B5EF4-FFF2-40B4-BE49-F238E27FC236}">
                <a16:creationId xmlns:a16="http://schemas.microsoft.com/office/drawing/2014/main" id="{60EC7757-045A-DA49-8039-7EDE49F60DE4}"/>
              </a:ext>
            </a:extLst>
          </p:cNvPr>
          <p:cNvSpPr txBox="1">
            <a:spLocks/>
          </p:cNvSpPr>
          <p:nvPr userDrawn="1"/>
        </p:nvSpPr>
        <p:spPr>
          <a:xfrm>
            <a:off x="6904160" y="4800601"/>
            <a:ext cx="1618334" cy="171449"/>
          </a:xfrm>
          <a:prstGeom prst="rect">
            <a:avLst/>
          </a:prstGeom>
        </p:spPr>
        <p:txBody>
          <a:bodyPr vert="horz" lIns="0" tIns="0" rIns="0" bIns="0" rtlCol="0" anchor="ctr"/>
          <a:lstStyle>
            <a:defPPr>
              <a:defRPr lang="en-US"/>
            </a:defPPr>
            <a:lvl1pPr marL="0" algn="r" defTabSz="914400" rtl="0" eaLnBrk="1" latinLnBrk="0" hangingPunct="1">
              <a:defRPr sz="600" b="0" i="0" kern="1200">
                <a:solidFill>
                  <a:schemeClr val="tx1"/>
                </a:solidFill>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50" b="0" i="0">
                <a:solidFill>
                  <a:schemeClr val="bg1"/>
                </a:solidFill>
                <a:latin typeface="Human Sans Regular" pitchFamily="2" charset="77"/>
              </a:rPr>
              <a:t>EPAM Proprietary &amp; Confidential.</a:t>
            </a:r>
          </a:p>
        </p:txBody>
      </p:sp>
      <p:pic>
        <p:nvPicPr>
          <p:cNvPr id="9" name="Picture 8">
            <a:extLst>
              <a:ext uri="{FF2B5EF4-FFF2-40B4-BE49-F238E27FC236}">
                <a16:creationId xmlns:a16="http://schemas.microsoft.com/office/drawing/2014/main" id="{A8852FE3-E2ED-094B-91C8-82500C39B612}"/>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325484" y="4721902"/>
            <a:ext cx="693420" cy="347297"/>
          </a:xfrm>
          <a:prstGeom prst="rect">
            <a:avLst/>
          </a:prstGeom>
        </p:spPr>
      </p:pic>
    </p:spTree>
    <p:extLst>
      <p:ext uri="{BB962C8B-B14F-4D97-AF65-F5344CB8AC3E}">
        <p14:creationId xmlns:p14="http://schemas.microsoft.com/office/powerpoint/2010/main" val="148169182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1" y="342900"/>
            <a:ext cx="7020408" cy="342900"/>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342901" y="859971"/>
            <a:ext cx="7022306" cy="376917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3"/>
          <p:cNvSpPr txBox="1">
            <a:spLocks/>
          </p:cNvSpPr>
          <p:nvPr userDrawn="1"/>
        </p:nvSpPr>
        <p:spPr>
          <a:xfrm>
            <a:off x="8522494" y="4800599"/>
            <a:ext cx="276320" cy="171450"/>
          </a:xfrm>
          <a:prstGeom prst="rect">
            <a:avLst/>
          </a:prstGeom>
        </p:spPr>
        <p:txBody>
          <a:bodyPr vert="horz" lIns="0" tIns="0" rIns="0" bIns="0" rtlCol="0" anchor="ctr"/>
          <a:lstStyle>
            <a:defPPr>
              <a:defRPr lang="en-US"/>
            </a:defPPr>
            <a:lvl1pPr marL="0" algn="r" defTabSz="914400" rtl="0" eaLnBrk="1" latinLnBrk="0" hangingPunct="1">
              <a:defRPr sz="800" b="0" i="0" kern="1200">
                <a:solidFill>
                  <a:schemeClr val="tx1"/>
                </a:solidFill>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5F3C1C-9817-214B-A493-8D89031D0F96}" type="slidenum">
              <a:rPr lang="en-US" sz="600" b="0" i="0" smtClean="0">
                <a:latin typeface="Calibri" panose="020F0502020204030204" pitchFamily="34" charset="0"/>
                <a:cs typeface="Calibri" panose="020F0502020204030204" pitchFamily="34" charset="0"/>
              </a:rPr>
              <a:pPr/>
              <a:t>‹#›</a:t>
            </a:fld>
            <a:endParaRPr lang="en-US" sz="600" b="0" i="0">
              <a:latin typeface="Calibri" panose="020F0502020204030204" pitchFamily="34" charset="0"/>
              <a:cs typeface="Calibri" panose="020F0502020204030204" pitchFamily="34" charset="0"/>
            </a:endParaRPr>
          </a:p>
        </p:txBody>
      </p:sp>
      <p:sp>
        <p:nvSpPr>
          <p:cNvPr id="8" name="Footer Placeholder 14"/>
          <p:cNvSpPr txBox="1">
            <a:spLocks/>
          </p:cNvSpPr>
          <p:nvPr userDrawn="1"/>
        </p:nvSpPr>
        <p:spPr>
          <a:xfrm>
            <a:off x="6904160" y="4800601"/>
            <a:ext cx="1618334" cy="171449"/>
          </a:xfrm>
          <a:prstGeom prst="rect">
            <a:avLst/>
          </a:prstGeom>
        </p:spPr>
        <p:txBody>
          <a:bodyPr vert="horz" lIns="0" tIns="0" rIns="0" bIns="0" rtlCol="0" anchor="ctr"/>
          <a:lstStyle>
            <a:defPPr>
              <a:defRPr lang="en-US"/>
            </a:defPPr>
            <a:lvl1pPr marL="0" algn="r" defTabSz="914400" rtl="0" eaLnBrk="1" latinLnBrk="0" hangingPunct="1">
              <a:defRPr sz="600" b="0" i="0" kern="1200">
                <a:solidFill>
                  <a:schemeClr val="tx1"/>
                </a:solidFill>
                <a:latin typeface="+mn-lt"/>
                <a:ea typeface="Calibri" panose="020F0502020204030204" pitchFamily="34" charset="0"/>
                <a:cs typeface="Calibri" panose="020F05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50" b="0" i="0">
                <a:latin typeface="Calibri" panose="020F0502020204030204" pitchFamily="34" charset="0"/>
                <a:cs typeface="Calibri" panose="020F0502020204030204" pitchFamily="34" charset="0"/>
              </a:rPr>
              <a:t>EPAM Proprietary &amp; Confidential.</a:t>
            </a:r>
          </a:p>
        </p:txBody>
      </p:sp>
    </p:spTree>
    <p:extLst>
      <p:ext uri="{BB962C8B-B14F-4D97-AF65-F5344CB8AC3E}">
        <p14:creationId xmlns:p14="http://schemas.microsoft.com/office/powerpoint/2010/main" val="1127938063"/>
      </p:ext>
    </p:extLst>
  </p:cSld>
  <p:clrMap bg1="lt1" tx1="dk1" bg2="lt2" tx2="dk2" accent1="accent1" accent2="accent2" accent3="accent3" accent4="accent4" accent5="accent5" accent6="accent6" hlink="hlink" folHlink="folHlink"/>
  <p:sldLayoutIdLst>
    <p:sldLayoutId id="2147483863" r:id="rId1"/>
    <p:sldLayoutId id="2147483816" r:id="rId2"/>
    <p:sldLayoutId id="2147483822" r:id="rId3"/>
    <p:sldLayoutId id="2147483823" r:id="rId4"/>
    <p:sldLayoutId id="2147483824" r:id="rId5"/>
    <p:sldLayoutId id="2147483825" r:id="rId6"/>
    <p:sldLayoutId id="2147483826" r:id="rId7"/>
    <p:sldLayoutId id="2147483828" r:id="rId8"/>
    <p:sldLayoutId id="2147483829" r:id="rId9"/>
  </p:sldLayoutIdLst>
  <p:hf hdr="0" dt="0"/>
  <p:txStyles>
    <p:titleStyle>
      <a:lvl1pPr algn="l" defTabSz="685800" rtl="0" eaLnBrk="1" latinLnBrk="0" hangingPunct="1">
        <a:lnSpc>
          <a:spcPct val="100000"/>
        </a:lnSpc>
        <a:spcBef>
          <a:spcPct val="0"/>
        </a:spcBef>
        <a:buNone/>
        <a:defRPr sz="1650" b="0" i="0" kern="1200">
          <a:solidFill>
            <a:schemeClr val="tx1"/>
          </a:solidFill>
          <a:latin typeface="+mn-lt"/>
          <a:ea typeface="Calibri" panose="020F0502020204030204" pitchFamily="34" charset="0"/>
          <a:cs typeface="Calibri" panose="020F0502020204030204" pitchFamily="34" charset="0"/>
        </a:defRPr>
      </a:lvl1pPr>
    </p:titleStyle>
    <p:bodyStyle>
      <a:lvl1pPr marL="0" indent="0" algn="l" defTabSz="685800" rtl="0" eaLnBrk="1" latinLnBrk="0" hangingPunct="1">
        <a:lnSpc>
          <a:spcPct val="110000"/>
        </a:lnSpc>
        <a:spcBef>
          <a:spcPts val="450"/>
        </a:spcBef>
        <a:spcAft>
          <a:spcPts val="0"/>
        </a:spcAft>
        <a:buFont typeface="Arial" panose="020B0604020202020204" pitchFamily="34" charset="0"/>
        <a:buNone/>
        <a:defRPr sz="750" b="0" i="0" kern="1200">
          <a:solidFill>
            <a:schemeClr val="tx1"/>
          </a:solidFill>
          <a:latin typeface="+mn-lt"/>
          <a:ea typeface="Calibri" panose="020F0502020204030204" pitchFamily="34" charset="0"/>
          <a:cs typeface="Calibri" panose="020F0502020204030204" pitchFamily="34" charset="0"/>
        </a:defRPr>
      </a:lvl1pPr>
      <a:lvl2pPr marL="514350" indent="-171450" algn="l" defTabSz="685800" rtl="0" eaLnBrk="1" latinLnBrk="0" hangingPunct="1">
        <a:lnSpc>
          <a:spcPct val="110000"/>
        </a:lnSpc>
        <a:spcBef>
          <a:spcPts val="450"/>
        </a:spcBef>
        <a:spcAft>
          <a:spcPts val="0"/>
        </a:spcAft>
        <a:buFont typeface="Arial" panose="020B0604020202020204" pitchFamily="34" charset="0"/>
        <a:buChar char="•"/>
        <a:defRPr sz="750" b="0" i="0" kern="1200">
          <a:solidFill>
            <a:schemeClr val="tx1"/>
          </a:solidFill>
          <a:latin typeface="+mn-lt"/>
          <a:ea typeface="Calibri" panose="020F0502020204030204" pitchFamily="34" charset="0"/>
          <a:cs typeface="Calibri" panose="020F0502020204030204" pitchFamily="34" charset="0"/>
        </a:defRPr>
      </a:lvl2pPr>
      <a:lvl3pPr marL="857250" indent="-171450" algn="l" defTabSz="685800" rtl="0" eaLnBrk="1" latinLnBrk="0" hangingPunct="1">
        <a:lnSpc>
          <a:spcPct val="110000"/>
        </a:lnSpc>
        <a:spcBef>
          <a:spcPts val="450"/>
        </a:spcBef>
        <a:spcAft>
          <a:spcPts val="0"/>
        </a:spcAft>
        <a:buFont typeface="Arial" panose="020B0604020202020204" pitchFamily="34" charset="0"/>
        <a:buChar char="•"/>
        <a:defRPr sz="750" b="0" i="0" kern="1200">
          <a:solidFill>
            <a:schemeClr val="tx1"/>
          </a:solidFill>
          <a:latin typeface="+mn-lt"/>
          <a:ea typeface="Calibri" panose="020F0502020204030204" pitchFamily="34" charset="0"/>
          <a:cs typeface="Calibri" panose="020F0502020204030204" pitchFamily="34" charset="0"/>
        </a:defRPr>
      </a:lvl3pPr>
      <a:lvl4pPr marL="1200150" indent="-171450" algn="l" defTabSz="685800" rtl="0" eaLnBrk="1" latinLnBrk="0" hangingPunct="1">
        <a:lnSpc>
          <a:spcPct val="110000"/>
        </a:lnSpc>
        <a:spcBef>
          <a:spcPts val="450"/>
        </a:spcBef>
        <a:spcAft>
          <a:spcPts val="0"/>
        </a:spcAft>
        <a:buFont typeface="Arial" panose="020B0604020202020204" pitchFamily="34" charset="0"/>
        <a:buChar char="•"/>
        <a:defRPr sz="750" b="0" i="0" kern="1200">
          <a:solidFill>
            <a:schemeClr val="tx1"/>
          </a:solidFill>
          <a:latin typeface="+mn-lt"/>
          <a:ea typeface="Calibri" panose="020F0502020204030204" pitchFamily="34" charset="0"/>
          <a:cs typeface="Calibri" panose="020F0502020204030204" pitchFamily="34" charset="0"/>
        </a:defRPr>
      </a:lvl4pPr>
      <a:lvl5pPr marL="1543050" indent="-171450" algn="l" defTabSz="685800" rtl="0" eaLnBrk="1" latinLnBrk="0" hangingPunct="1">
        <a:lnSpc>
          <a:spcPct val="110000"/>
        </a:lnSpc>
        <a:spcBef>
          <a:spcPts val="450"/>
        </a:spcBef>
        <a:spcAft>
          <a:spcPts val="0"/>
        </a:spcAft>
        <a:buFont typeface="Arial" panose="020B0604020202020204" pitchFamily="34" charset="0"/>
        <a:buChar char="•"/>
        <a:defRPr sz="750" b="0" i="0" kern="1200">
          <a:solidFill>
            <a:schemeClr val="tx1"/>
          </a:solidFill>
          <a:latin typeface="+mn-lt"/>
          <a:ea typeface="Calibri" panose="020F0502020204030204" pitchFamily="34" charset="0"/>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16" orient="horz" pos="144">
          <p15:clr>
            <a:srgbClr val="F26B43"/>
          </p15:clr>
        </p15:guide>
        <p15:guide id="17" orient="horz" pos="288">
          <p15:clr>
            <a:srgbClr val="F26B43"/>
          </p15:clr>
        </p15:guide>
        <p15:guide id="18" orient="horz" pos="432">
          <p15:clr>
            <a:srgbClr val="F26B43"/>
          </p15:clr>
        </p15:guide>
        <p15:guide id="19" orient="horz" pos="576">
          <p15:clr>
            <a:srgbClr val="F26B43"/>
          </p15:clr>
        </p15:guide>
        <p15:guide id="20" orient="horz" pos="720">
          <p15:clr>
            <a:srgbClr val="F26B43"/>
          </p15:clr>
        </p15:guide>
        <p15:guide id="21" orient="horz" pos="864">
          <p15:clr>
            <a:srgbClr val="F26B43"/>
          </p15:clr>
        </p15:guide>
        <p15:guide id="22" orient="horz" pos="1008">
          <p15:clr>
            <a:srgbClr val="F26B43"/>
          </p15:clr>
        </p15:guide>
        <p15:guide id="23" orient="horz" pos="1152">
          <p15:clr>
            <a:srgbClr val="F26B43"/>
          </p15:clr>
        </p15:guide>
        <p15:guide id="24" orient="horz" pos="1296">
          <p15:clr>
            <a:srgbClr val="F26B43"/>
          </p15:clr>
        </p15:guide>
        <p15:guide id="25" orient="horz" pos="1440">
          <p15:clr>
            <a:srgbClr val="F26B43"/>
          </p15:clr>
        </p15:guide>
        <p15:guide id="26" orient="horz" pos="1584">
          <p15:clr>
            <a:srgbClr val="F26B43"/>
          </p15:clr>
        </p15:guide>
        <p15:guide id="27" orient="horz" pos="1728">
          <p15:clr>
            <a:srgbClr val="F26B43"/>
          </p15:clr>
        </p15:guide>
        <p15:guide id="28" orient="horz" pos="1872">
          <p15:clr>
            <a:srgbClr val="F26B43"/>
          </p15:clr>
        </p15:guide>
        <p15:guide id="29" orient="horz" pos="2016">
          <p15:clr>
            <a:srgbClr val="F26B43"/>
          </p15:clr>
        </p15:guide>
        <p15:guide id="30" orient="horz" pos="2304">
          <p15:clr>
            <a:srgbClr val="F26B43"/>
          </p15:clr>
        </p15:guide>
        <p15:guide id="31" orient="horz" pos="2448">
          <p15:clr>
            <a:srgbClr val="F26B43"/>
          </p15:clr>
        </p15:guide>
        <p15:guide id="32" orient="horz" pos="2592">
          <p15:clr>
            <a:srgbClr val="F26B43"/>
          </p15:clr>
        </p15:guide>
        <p15:guide id="33" orient="horz" pos="2736">
          <p15:clr>
            <a:srgbClr val="F26B43"/>
          </p15:clr>
        </p15:guide>
        <p15:guide id="34" orient="horz" pos="2880">
          <p15:clr>
            <a:srgbClr val="F26B43"/>
          </p15:clr>
        </p15:guide>
        <p15:guide id="35" orient="horz" pos="3024">
          <p15:clr>
            <a:srgbClr val="F26B43"/>
          </p15:clr>
        </p15:guide>
        <p15:guide id="36" orient="horz" pos="3168">
          <p15:clr>
            <a:srgbClr val="F26B43"/>
          </p15:clr>
        </p15:guide>
        <p15:guide id="37" orient="horz" pos="3312">
          <p15:clr>
            <a:srgbClr val="F26B43"/>
          </p15:clr>
        </p15:guide>
        <p15:guide id="38" orient="horz" pos="3456">
          <p15:clr>
            <a:srgbClr val="F26B43"/>
          </p15:clr>
        </p15:guide>
        <p15:guide id="39" orient="horz" pos="3600">
          <p15:clr>
            <a:srgbClr val="F26B43"/>
          </p15:clr>
        </p15:guide>
        <p15:guide id="40" orient="horz" pos="3744">
          <p15:clr>
            <a:srgbClr val="F26B43"/>
          </p15:clr>
        </p15:guide>
        <p15:guide id="41" orient="horz" pos="3888">
          <p15:clr>
            <a:srgbClr val="F26B43"/>
          </p15:clr>
        </p15:guide>
        <p15:guide id="43" orient="horz" pos="4176">
          <p15:clr>
            <a:srgbClr val="F26B43"/>
          </p15:clr>
        </p15:guide>
        <p15:guide id="56" orient="horz">
          <p15:clr>
            <a:srgbClr val="F26B43"/>
          </p15:clr>
        </p15:guide>
        <p15:guide id="57" orient="horz" pos="4320">
          <p15:clr>
            <a:srgbClr val="F26B43"/>
          </p15:clr>
        </p15:guide>
        <p15:guide id="58" orient="horz" pos="4032">
          <p15:clr>
            <a:srgbClr val="F26B43"/>
          </p15:clr>
        </p15:guide>
        <p15:guide id="59" pos="288">
          <p15:clr>
            <a:srgbClr val="F26B43"/>
          </p15:clr>
        </p15:guide>
        <p15:guide id="61" pos="7392">
          <p15:clr>
            <a:srgbClr val="F26B43"/>
          </p15:clr>
        </p15:guide>
        <p15:guide id="62" pos="894">
          <p15:clr>
            <a:srgbClr val="F26B43"/>
          </p15:clr>
        </p15:guide>
        <p15:guide id="63" pos="750">
          <p15:clr>
            <a:srgbClr val="F26B43"/>
          </p15:clr>
        </p15:guide>
        <p15:guide id="64" pos="1354">
          <p15:clr>
            <a:srgbClr val="F26B43"/>
          </p15:clr>
        </p15:guide>
        <p15:guide id="65" pos="1498">
          <p15:clr>
            <a:srgbClr val="F26B43"/>
          </p15:clr>
        </p15:guide>
        <p15:guide id="66" pos="1958">
          <p15:clr>
            <a:srgbClr val="F26B43"/>
          </p15:clr>
        </p15:guide>
        <p15:guide id="67" pos="2104">
          <p15:clr>
            <a:srgbClr val="F26B43"/>
          </p15:clr>
        </p15:guide>
        <p15:guide id="68" pos="2710">
          <p15:clr>
            <a:srgbClr val="F26B43"/>
          </p15:clr>
        </p15:guide>
        <p15:guide id="69" pos="2565">
          <p15:clr>
            <a:srgbClr val="F26B43"/>
          </p15:clr>
        </p15:guide>
        <p15:guide id="70" pos="3310">
          <p15:clr>
            <a:srgbClr val="F26B43"/>
          </p15:clr>
        </p15:guide>
        <p15:guide id="71" pos="3168">
          <p15:clr>
            <a:srgbClr val="F26B43"/>
          </p15:clr>
        </p15:guide>
        <p15:guide id="72" pos="3772">
          <p15:clr>
            <a:srgbClr val="F26B43"/>
          </p15:clr>
        </p15:guide>
        <p15:guide id="73" pos="3919">
          <p15:clr>
            <a:srgbClr val="F26B43"/>
          </p15:clr>
        </p15:guide>
        <p15:guide id="74" pos="4376">
          <p15:clr>
            <a:srgbClr val="F26B43"/>
          </p15:clr>
        </p15:guide>
        <p15:guide id="75" pos="4523">
          <p15:clr>
            <a:srgbClr val="F26B43"/>
          </p15:clr>
        </p15:guide>
        <p15:guide id="76" pos="5128">
          <p15:clr>
            <a:srgbClr val="F26B43"/>
          </p15:clr>
        </p15:guide>
        <p15:guide id="77" pos="4981">
          <p15:clr>
            <a:srgbClr val="F26B43"/>
          </p15:clr>
        </p15:guide>
        <p15:guide id="78" pos="5579">
          <p15:clr>
            <a:srgbClr val="F26B43"/>
          </p15:clr>
        </p15:guide>
        <p15:guide id="79" pos="5726">
          <p15:clr>
            <a:srgbClr val="F26B43"/>
          </p15:clr>
        </p15:guide>
        <p15:guide id="80" pos="6186">
          <p15:clr>
            <a:srgbClr val="F26B43"/>
          </p15:clr>
        </p15:guide>
        <p15:guide id="81" pos="6330">
          <p15:clr>
            <a:srgbClr val="F26B43"/>
          </p15:clr>
        </p15:guide>
        <p15:guide id="82" pos="6793">
          <p15:clr>
            <a:srgbClr val="F26B43"/>
          </p15:clr>
        </p15:guide>
        <p15:guide id="83" pos="693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updates/azure-backup-enhanced-soft-delete-ga/" TargetMode="External"/><Relationship Id="rId2" Type="http://schemas.openxmlformats.org/officeDocument/2006/relationships/hyperlink" Target="https://azure.microsoft.com/en-us/updates/azure-backup-mua-backup-vaults-ga/"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techcommunity.microsoft.com/t5/azure-governance-and-management/azure-monitor-baseline-alerts-amba-for-azure-landing-zone-alz-is/ba-p/3936951" TargetMode="Externa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techcommunity.microsoft.com/t5/azure-arc-blog/introducing-azure-management-capabilities-for-azure-arc-enabled/ba-p/3947253"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techcommunity.microsoft.com/t5/azure-virtual-desktop/version-1-2-4675-of-the-windows-desktop-client-for-avd-has-been/m-p/3944943#M11498" TargetMode="External"/><Relationship Id="rId2" Type="http://schemas.openxmlformats.org/officeDocument/2006/relationships/hyperlink" Target="https://azure.microsoft.com/en-us/updates/generally-available-azure-container-apps-savings-plan-support/"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azure.microsoft.com/en-us/updates/upgrade-your-existing-azure-gen2-vms-to-trusted-launch/"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azure.microsoft.com/en-us/updates/app-service-backup-and-restore-over-azure-virtual-network/"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en-us/azure/azure-netapp-files/whats-new" TargetMode="External"/><Relationship Id="rId2" Type="http://schemas.openxmlformats.org/officeDocument/2006/relationships/hyperlink" Target="https://azure.microsoft.com/en-us/updates/public-preview-customermanaged-keys-for-azure-netapp-files-volume-encryption-is-now-available-in-us-gov-regions-preview/"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techcommunity.microsoft.com/t5/azure-sql-blog/tde-with-database-level-cmk-now-generally-available-for-azure/ba-p/3943829" TargetMode="External"/><Relationship Id="rId2" Type="http://schemas.openxmlformats.org/officeDocument/2006/relationships/hyperlink" Target="https://azure.microsoft.com/en-us/updates/iot-hub-cosmos-db-endpoint/"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evblogs.microsoft.com/devops/team-backlog-automation-rules-private-preview/" TargetMode="External"/><Relationship Id="rId2" Type="http://schemas.openxmlformats.org/officeDocument/2006/relationships/hyperlink" Target="https://azure.microsoft.com/en-us/updates/public-preview-announcing-microsoft-playwright-testing-service-scalable-endtoend-testing-for-modern-web-apps/" TargetMode="External"/><Relationship Id="rId1" Type="http://schemas.openxmlformats.org/officeDocument/2006/relationships/slideLayout" Target="../slideLayouts/slideLayout7.xml"/><Relationship Id="rId4" Type="http://schemas.openxmlformats.org/officeDocument/2006/relationships/image" Target="../media/image9.gif"/></Relationships>
</file>

<file path=ppt/slides/_rels/slide23.xml.rels><?xml version="1.0" encoding="UTF-8" standalone="yes"?>
<Relationships xmlns="http://schemas.openxmlformats.org/package/2006/relationships"><Relationship Id="rId3" Type="http://schemas.openxmlformats.org/officeDocument/2006/relationships/hyperlink" Target="https://github.blog/2023-10-04-introducing-secret-scanning-validity-checks-for-major-cloud-services/" TargetMode="External"/><Relationship Id="rId2" Type="http://schemas.openxmlformats.org/officeDocument/2006/relationships/hyperlink" Target="https://github.blog/2023-10-02-introducing-the-new-apple-silicon-powered-m1-macos-larger-runner-for-github-actions/"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techcommunity.microsoft.com/t5/microsoft-teams-blog/announcing-general-availability-of-the-new-microsoft-teams-app/ba-p/3934603"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azure.microsoft.com/en-us/updates/support-for-tls-1011-on-azure-cache-for-redis-ending-on-30-september-2024/" TargetMode="External"/><Relationship Id="rId3" Type="http://schemas.openxmlformats.org/officeDocument/2006/relationships/hyperlink" Target="https://azure.microsoft.com/en-us/updates/azurecosmosdb-notebooks-retirement/" TargetMode="External"/><Relationship Id="rId7" Type="http://schemas.openxmlformats.org/officeDocument/2006/relationships/hyperlink" Target="https://azure.microsoft.com/en-us/updates/aml-explanation-fairness-retirement/" TargetMode="External"/><Relationship Id="rId2" Type="http://schemas.openxmlformats.org/officeDocument/2006/relationships/hyperlink" Target="https://azure.microsoft.com/en-us/updates/retirement-notice-bing-speech-will-be-retired-on-3-november-2023/" TargetMode="External"/><Relationship Id="rId1" Type="http://schemas.openxmlformats.org/officeDocument/2006/relationships/slideLayout" Target="../slideLayouts/slideLayout7.xml"/><Relationship Id="rId6" Type="http://schemas.openxmlformats.org/officeDocument/2006/relationships/hyperlink" Target="https://azure.microsoft.com/en-us/updates/migrate-to-azure-monitor-agent-based-vm-insights-by-31-august-2024/" TargetMode="External"/><Relationship Id="rId5" Type="http://schemas.openxmlformats.org/officeDocument/2006/relationships/hyperlink" Target="https://azure.microsoft.com/en-us/updates/retirement-notice-update-your-azure-service-bus-sdk-libraries-by-30-september-2026/" TargetMode="External"/><Relationship Id="rId4" Type="http://schemas.openxmlformats.org/officeDocument/2006/relationships/hyperlink" Target="https://azure.microsoft.com/en-us/updates/azure-activity-logs-legacy-solution-is-replaced-by-diagnostic-settings/" TargetMode="External"/><Relationship Id="rId9" Type="http://schemas.openxmlformats.org/officeDocument/2006/relationships/hyperlink" Target="https://azure.microsoft.com/en-us/updates/migrate-to-azure-resource-manager-control-plane-api-version-20211101-by-30-september-2026/"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azureTime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learn.microsoft.com/en-us/azure/active-directory/fundamentals/whats-new#public-preview---device-bound-passkeys-as-an-authentication-method" TargetMode="External"/><Relationship Id="rId2" Type="http://schemas.openxmlformats.org/officeDocument/2006/relationships/hyperlink" Target="https://learn.microsoft.com/en-us/azure/active-directory/identity-protection/concept-identity-protection-policies"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learn.microsoft.com/en-us/azure/active-directory/fundamentals/whats-new#general-availability---support-for-microsoft-admin-portals-in-conditional-access" TargetMode="External"/><Relationship Id="rId2" Type="http://schemas.openxmlformats.org/officeDocument/2006/relationships/hyperlink" Target="https://techcommunity.microsoft.com/t5/microsoft-entra-azure-ad-blog/what-s-new-in-microsoft-entra/ba-p/3796395"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techcommunity.microsoft.com/t5/microsoft-entra-azure-ad-blog/what-s-new-in-microsoft-entra/ba-p/3796395" TargetMode="External"/><Relationship Id="rId2" Type="http://schemas.openxmlformats.org/officeDocument/2006/relationships/hyperlink" Target="https://learn.microsoft.com/en-us/azure/active-directory/fundamentals/whats-new#general-availability---recovery-of-deleted-application-and-service-principals-is-now-available"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techcommunity.microsoft.com/t5/microsoft-entra-azure-ad-blog/just-in-time-access-to-groups-and-conditional-access-integration/ba-p/2466926"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techcommunity.microsoft.com/t5/microsoft-entra-azure-ad-blog/just-in-time-access-to-groups-and-conditional-access-integration/ba-p/2466926" TargetMode="External"/><Relationship Id="rId2" Type="http://schemas.openxmlformats.org/officeDocument/2006/relationships/hyperlink" Target="https://blogs.microsoft.com/blog/2023/10/03/unlocking-global-government-innovation-with-microsoft-cloud-for-sovereignty-public-preview-available-today/" TargetMode="Externa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updates/general-availability-microsoft-azure-now-available-from-new-cloud-region-in-italy/" TargetMode="External"/><Relationship Id="rId2" Type="http://schemas.openxmlformats.org/officeDocument/2006/relationships/hyperlink" Target="https://azure.microsoft.com/en-us/updates/public-preview-azure-data-explorer-addon-for-splunk/"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1666" y="1200151"/>
            <a:ext cx="8458200" cy="2228850"/>
          </a:xfrm>
        </p:spPr>
        <p:txBody>
          <a:bodyPr/>
          <a:lstStyle/>
          <a:p>
            <a:r>
              <a:rPr lang="en-US" sz="5400" dirty="0"/>
              <a:t>Azure Times #90</a:t>
            </a:r>
          </a:p>
        </p:txBody>
      </p:sp>
      <p:sp>
        <p:nvSpPr>
          <p:cNvPr id="4" name="Text Placeholder 3"/>
          <p:cNvSpPr>
            <a:spLocks noGrp="1"/>
          </p:cNvSpPr>
          <p:nvPr>
            <p:ph type="body" sz="quarter" idx="11"/>
          </p:nvPr>
        </p:nvSpPr>
        <p:spPr/>
        <p:txBody>
          <a:bodyPr/>
          <a:lstStyle/>
          <a:p>
            <a:r>
              <a:rPr lang="en-US" spc="300" dirty="0"/>
              <a:t>October 11, 2023</a:t>
            </a:r>
          </a:p>
        </p:txBody>
      </p:sp>
      <p:sp>
        <p:nvSpPr>
          <p:cNvPr id="3" name="TextBox 2">
            <a:extLst>
              <a:ext uri="{FF2B5EF4-FFF2-40B4-BE49-F238E27FC236}">
                <a16:creationId xmlns:a16="http://schemas.microsoft.com/office/drawing/2014/main" id="{ED924944-231A-274C-AB8B-3C574947B123}"/>
              </a:ext>
            </a:extLst>
          </p:cNvPr>
          <p:cNvSpPr txBox="1"/>
          <p:nvPr/>
        </p:nvSpPr>
        <p:spPr>
          <a:xfrm>
            <a:off x="539318" y="4887158"/>
            <a:ext cx="0" cy="0"/>
          </a:xfrm>
          <a:prstGeom prst="rect">
            <a:avLst/>
          </a:prstGeom>
          <a:noFill/>
        </p:spPr>
        <p:txBody>
          <a:bodyPr wrap="none" lIns="0" tIns="0" rIns="0" bIns="0" rtlCol="0">
            <a:noAutofit/>
          </a:bodyPr>
          <a:lstStyle/>
          <a:p>
            <a:pPr>
              <a:lnSpc>
                <a:spcPct val="110000"/>
              </a:lnSpc>
              <a:spcBef>
                <a:spcPts val="450"/>
              </a:spcBef>
            </a:pPr>
            <a:endParaRPr lang="en-US" sz="900" err="1">
              <a:ea typeface="Human Sans" charset="0"/>
              <a:cs typeface="Human Sans" charset="0"/>
            </a:endParaRPr>
          </a:p>
        </p:txBody>
      </p:sp>
    </p:spTree>
    <p:extLst>
      <p:ext uri="{BB962C8B-B14F-4D97-AF65-F5344CB8AC3E}">
        <p14:creationId xmlns:p14="http://schemas.microsoft.com/office/powerpoint/2010/main" val="44755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Generally Available: Multi-user </a:t>
            </a:r>
            <a:r>
              <a:rPr lang="en-US" sz="1000" dirty="0" err="1">
                <a:latin typeface="+mj-lt"/>
                <a:hlinkClick r:id="rId2"/>
              </a:rPr>
              <a:t>authorisation</a:t>
            </a:r>
            <a:r>
              <a:rPr lang="en-US" sz="1000" dirty="0">
                <a:latin typeface="+mj-lt"/>
                <a:hlinkClick r:id="rId2"/>
              </a:rPr>
              <a:t> for Backup vaults</a:t>
            </a:r>
            <a:endParaRPr lang="en-US" sz="1000" dirty="0">
              <a:latin typeface="+mj-lt"/>
            </a:endParaRPr>
          </a:p>
          <a:p>
            <a:pPr algn="just"/>
            <a:r>
              <a:rPr lang="en-US" sz="1000" dirty="0">
                <a:latin typeface="+mj-lt"/>
              </a:rPr>
              <a:t>Multi-user </a:t>
            </a:r>
            <a:r>
              <a:rPr lang="en-US" sz="1000" dirty="0" err="1">
                <a:latin typeface="+mj-lt"/>
              </a:rPr>
              <a:t>authorisation</a:t>
            </a:r>
            <a:r>
              <a:rPr lang="en-US" sz="1000" dirty="0">
                <a:latin typeface="+mj-lt"/>
              </a:rPr>
              <a:t> (MUA) is now Generally Available for Backup vaults. MUA for Azure Backup adds an additional layer of protection for critical operations on Backup vaults, providing greater security for backups. To provide multi-user </a:t>
            </a:r>
            <a:r>
              <a:rPr lang="en-US" sz="1000" dirty="0" err="1">
                <a:latin typeface="+mj-lt"/>
              </a:rPr>
              <a:t>authorisation</a:t>
            </a:r>
            <a:r>
              <a:rPr lang="en-US" sz="1000" dirty="0">
                <a:latin typeface="+mj-lt"/>
              </a:rPr>
              <a:t>, Backup uses a resource guard to ensure critical operations are performed with proper </a:t>
            </a:r>
            <a:r>
              <a:rPr lang="en-US" sz="1000" dirty="0" err="1">
                <a:latin typeface="+mj-lt"/>
              </a:rPr>
              <a:t>authorisation</a:t>
            </a:r>
            <a:r>
              <a:rPr lang="en-US" sz="1000" dirty="0">
                <a:latin typeface="+mj-lt"/>
              </a:rPr>
              <a:t>, similar to how multi-user </a:t>
            </a:r>
            <a:r>
              <a:rPr lang="en-US" sz="1000" dirty="0" err="1">
                <a:latin typeface="+mj-lt"/>
              </a:rPr>
              <a:t>authorisation</a:t>
            </a:r>
            <a:r>
              <a:rPr lang="en-US" sz="1000" dirty="0">
                <a:latin typeface="+mj-lt"/>
              </a:rPr>
              <a:t> currently works for Recovery Services vaults. </a:t>
            </a:r>
          </a:p>
          <a:p>
            <a:pPr algn="just"/>
            <a:r>
              <a:rPr lang="en-US" sz="1000" dirty="0">
                <a:latin typeface="+mj-lt"/>
              </a:rPr>
              <a:t>The backup administrator, who typically owns the Backup vault, needs to gain the contributor role on the resource guard to be able to perform the protected operations. This requires action from the owner of the resource guard to approve and grant the required access. You can also use Azure Active Directory Privileged Identity Management to manage just-in-time access on the resource guard. Additionally, you can create the resource guard in a subscription or a tenant different from the one that has the recovery services vault, to achieve maximum isolation.</a:t>
            </a:r>
          </a:p>
          <a:p>
            <a:pPr algn="just"/>
            <a:endParaRPr lang="en-US" sz="1000" dirty="0">
              <a:latin typeface="+mj-lt"/>
            </a:endParaRPr>
          </a:p>
          <a:p>
            <a:pPr algn="just"/>
            <a:endParaRPr lang="en-US" sz="1000" dirty="0">
              <a:latin typeface="+mj-lt"/>
            </a:endParaRP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Management &amp; Governance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Generally available: Enhanced soft delete for Azure Backup</a:t>
            </a:r>
            <a:endParaRPr lang="en-US" sz="1000" dirty="0"/>
          </a:p>
          <a:p>
            <a:pPr algn="just"/>
            <a:r>
              <a:rPr lang="en-US" sz="1000" dirty="0"/>
              <a:t>Enhanced soft delete for Azure Backup is now Generally Available. Enhanced soft delete provides an improvement to the soft delete capability in Azure Backup that enables to recover backup data in case of accidental or malicious deletion. With enhanced soft delete, you get the ability to make soft delete always-on and irreversible, thus protecting it from being disabled by any malicious actors. Hence, enhanced soft delete provides better protection for backups against various threats. This feature also allows to provide a customizable soft delete retention period for which soft deleted data must be retained.</a:t>
            </a:r>
          </a:p>
          <a:p>
            <a:pPr algn="just"/>
            <a:r>
              <a:rPr lang="en-US" sz="1000" dirty="0"/>
              <a:t>Enhanced soft delete is now Generally Available for Recovery Services Vaults and Backup Vaults in all Azure Public regions.</a:t>
            </a:r>
          </a:p>
        </p:txBody>
      </p:sp>
    </p:spTree>
    <p:extLst>
      <p:ext uri="{BB962C8B-B14F-4D97-AF65-F5344CB8AC3E}">
        <p14:creationId xmlns:p14="http://schemas.microsoft.com/office/powerpoint/2010/main" val="50407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Management &amp; Governance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900" dirty="0">
                <a:hlinkClick r:id="rId2"/>
              </a:rPr>
              <a:t>Azure Monitor Baseline Alerts (AMBA) for Azure landing zone (ALZ) is Generally Available (GA)!</a:t>
            </a:r>
            <a:endParaRPr lang="ru-RU" sz="900" dirty="0"/>
          </a:p>
          <a:p>
            <a:pPr algn="just"/>
            <a:r>
              <a:rPr lang="en-US" sz="900" dirty="0"/>
              <a:t>Baseline metric, activity log, and log query alerts are available for landing zone platform components and other selected landing zone components. These alerts ensure consistent alerting and monitoring for your Azure landing zone. They're based on Microsoft-recommended practices for proactive monitoring, such as setting up alerts, thresholds, and notifications for timely problem detection and response. Use the following guidance to achieve real-time visibility into the performance, utilization, and security of your platform landing zone implementation. Proactively address issues, optimize resource allocation, and ensure a reliable and secure environment.</a:t>
            </a:r>
          </a:p>
          <a:p>
            <a:pPr algn="just"/>
            <a:r>
              <a:rPr lang="en-US" sz="900" dirty="0"/>
              <a:t>The following subsets of Azure components have one or more alerts defined:</a:t>
            </a:r>
          </a:p>
          <a:p>
            <a:pPr marL="171450" indent="-171450" algn="just">
              <a:buFont typeface="Arial" panose="020B0604020202020204" pitchFamily="34" charset="0"/>
              <a:buChar char="•"/>
            </a:pPr>
            <a:r>
              <a:rPr lang="en-US" sz="900" dirty="0"/>
              <a:t>Azure ExpressRoute</a:t>
            </a:r>
          </a:p>
          <a:p>
            <a:pPr marL="171450" indent="-171450" algn="just">
              <a:buFont typeface="Arial" panose="020B0604020202020204" pitchFamily="34" charset="0"/>
              <a:buChar char="•"/>
            </a:pPr>
            <a:r>
              <a:rPr lang="en-US" sz="900" dirty="0"/>
              <a:t>Azure Firewall</a:t>
            </a:r>
          </a:p>
          <a:p>
            <a:pPr marL="171450" indent="-171450" algn="just">
              <a:buFont typeface="Arial" panose="020B0604020202020204" pitchFamily="34" charset="0"/>
              <a:buChar char="•"/>
            </a:pPr>
            <a:r>
              <a:rPr lang="en-US" sz="900" dirty="0"/>
              <a:t>Azure Virtual Network</a:t>
            </a:r>
          </a:p>
          <a:p>
            <a:pPr marL="171450" indent="-171450" algn="just">
              <a:buFont typeface="Arial" panose="020B0604020202020204" pitchFamily="34" charset="0"/>
              <a:buChar char="•"/>
            </a:pPr>
            <a:r>
              <a:rPr lang="en-US" sz="900" dirty="0"/>
              <a:t>Azure Virtual WAN</a:t>
            </a:r>
          </a:p>
          <a:p>
            <a:pPr marL="171450" indent="-171450" algn="just">
              <a:buFont typeface="Arial" panose="020B0604020202020204" pitchFamily="34" charset="0"/>
              <a:buChar char="•"/>
            </a:pPr>
            <a:r>
              <a:rPr lang="en-US" sz="900" dirty="0"/>
              <a:t>Azure Monitor Log Analytics workspace</a:t>
            </a:r>
          </a:p>
          <a:p>
            <a:pPr marL="171450" indent="-171450" algn="just">
              <a:buFont typeface="Arial" panose="020B0604020202020204" pitchFamily="34" charset="0"/>
              <a:buChar char="•"/>
            </a:pPr>
            <a:r>
              <a:rPr lang="en-US" sz="900" dirty="0"/>
              <a:t>Azure Private DNS zone</a:t>
            </a:r>
          </a:p>
          <a:p>
            <a:pPr marL="171450" indent="-171450" algn="just">
              <a:buFont typeface="Arial" panose="020B0604020202020204" pitchFamily="34" charset="0"/>
              <a:buChar char="•"/>
            </a:pPr>
            <a:r>
              <a:rPr lang="en-US" sz="900" dirty="0"/>
              <a:t>Azure Key Vault</a:t>
            </a:r>
          </a:p>
          <a:p>
            <a:pPr marL="171450" indent="-171450" algn="just">
              <a:buFont typeface="Arial" panose="020B0604020202020204" pitchFamily="34" charset="0"/>
              <a:buChar char="•"/>
            </a:pPr>
            <a:r>
              <a:rPr lang="en-US" sz="900" dirty="0"/>
              <a:t>Azure Virtual Machine</a:t>
            </a:r>
          </a:p>
          <a:p>
            <a:pPr marL="171450" indent="-171450" algn="just">
              <a:buFont typeface="Arial" panose="020B0604020202020204" pitchFamily="34" charset="0"/>
              <a:buChar char="•"/>
            </a:pPr>
            <a:r>
              <a:rPr lang="en-US" sz="900" dirty="0"/>
              <a:t>Azure Storage account</a:t>
            </a:r>
          </a:p>
        </p:txBody>
      </p:sp>
      <p:pic>
        <p:nvPicPr>
          <p:cNvPr id="2050" name="Picture 2" descr="ALZ alerting">
            <a:extLst>
              <a:ext uri="{FF2B5EF4-FFF2-40B4-BE49-F238E27FC236}">
                <a16:creationId xmlns:a16="http://schemas.microsoft.com/office/drawing/2014/main" id="{47227B4F-9F50-8734-3B67-1A530FC072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4622" y="514350"/>
            <a:ext cx="2993535" cy="18807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zure Monitor Baseline Alerts policy initiative flows">
            <a:extLst>
              <a:ext uri="{FF2B5EF4-FFF2-40B4-BE49-F238E27FC236}">
                <a16:creationId xmlns:a16="http://schemas.microsoft.com/office/drawing/2014/main" id="{ACD7FFA2-62FE-ADBA-0C89-FBDD164C1A1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7629" y="2954336"/>
            <a:ext cx="3831185" cy="167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75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endParaRPr lang="en-US"/>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Management &amp; Governance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2"/>
              </a:rPr>
              <a:t>Azure management capabilities for Azure Arc-enabled SCVMM</a:t>
            </a:r>
            <a:endParaRPr lang="en-US" sz="1000" dirty="0"/>
          </a:p>
          <a:p>
            <a:pPr algn="just"/>
            <a:r>
              <a:rPr lang="en-US" sz="1000" dirty="0"/>
              <a:t>MS announced additional capabilities for Arc-enabled SCVMM preview that is Azure management services support for Arc-enabled SCVMM VMs. Now it is possible to use Microsoft Defender for Cloud to secure their SCVMM VMs, use VM insights to monitor them through Azure Monitor, use Azure Update Manager to patch them and more. </a:t>
            </a:r>
          </a:p>
          <a:p>
            <a:pPr algn="just"/>
            <a:r>
              <a:rPr lang="en-US" sz="1000" dirty="0"/>
              <a:t>All the Azure management capabilities that are available for Arc-enabled servers are now available for Arc-enabled SCVMM. With the ability to install Azure Arc agents at-scale directly from Azure, it is possible to accelerate and scale the adoption of Azure services for their entire System Center managed estate. </a:t>
            </a:r>
          </a:p>
        </p:txBody>
      </p:sp>
      <p:pic>
        <p:nvPicPr>
          <p:cNvPr id="5122" name="Picture 2" descr="thumbnail image 1 of blog post titled &#10; &#10; &#10;  &#10; &#10; &#10; &#10;    &#10;  &#10;   &#10;    &#10;      &#10;       Introducing Azure management capabilities for Azure Arc-enabled SCVMM&#10;       &#10;      &#10;     &#10;   &#10;  &#10; &#10;   &#10; &#10; &#10; &#10; &#10; &#10;">
            <a:extLst>
              <a:ext uri="{FF2B5EF4-FFF2-40B4-BE49-F238E27FC236}">
                <a16:creationId xmlns:a16="http://schemas.microsoft.com/office/drawing/2014/main" id="{BD78AFC3-BF8C-2C0C-D78B-D450E8BCE5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458" y="2902527"/>
            <a:ext cx="3995754" cy="1895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98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Compute</a:t>
            </a:r>
          </a:p>
        </p:txBody>
      </p:sp>
    </p:spTree>
    <p:extLst>
      <p:ext uri="{BB962C8B-B14F-4D97-AF65-F5344CB8AC3E}">
        <p14:creationId xmlns:p14="http://schemas.microsoft.com/office/powerpoint/2010/main" val="274742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Azure Container Apps is now eligible for Azure savings plan for compute</a:t>
            </a:r>
            <a:endParaRPr lang="en-US" sz="1000" dirty="0">
              <a:latin typeface="+mj-lt"/>
            </a:endParaRPr>
          </a:p>
          <a:p>
            <a:pPr algn="just"/>
            <a:r>
              <a:rPr lang="en-US" sz="1000" dirty="0">
                <a:latin typeface="+mj-lt"/>
              </a:rPr>
              <a:t>Azure Container Apps is now eligible for Azure savings plan for compute! All Azure Container Apps regions and plans are eligible to receive 15% savings (1 year) and 17% savings (3 years) compared to pay-as-you-go when commit to an Azure savings plan. </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Compute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dirty="0"/>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Version 1.2.4675 of the Windows Desktop client for AVD has been released to Insiders!</a:t>
            </a:r>
            <a:endParaRPr lang="en-US" sz="1000" dirty="0"/>
          </a:p>
          <a:p>
            <a:pPr algn="just"/>
            <a:r>
              <a:rPr lang="en-US" sz="1000" dirty="0"/>
              <a:t>What is changed:</a:t>
            </a:r>
          </a:p>
          <a:p>
            <a:pPr marL="171450" indent="-171450" algn="just">
              <a:buFont typeface="Arial" panose="020B0604020202020204" pitchFamily="34" charset="0"/>
              <a:buChar char="•"/>
            </a:pPr>
            <a:r>
              <a:rPr lang="en-US" sz="1000" dirty="0"/>
              <a:t>Enhanced web to Microsoft Remote Desktop Client launch capabilities by adding multiple monitor configuration parameters to support internal and external customers.</a:t>
            </a:r>
          </a:p>
          <a:p>
            <a:pPr marL="171450" indent="-171450" algn="just">
              <a:buFont typeface="Arial" panose="020B0604020202020204" pitchFamily="34" charset="0"/>
              <a:buChar char="•"/>
            </a:pPr>
            <a:r>
              <a:rPr lang="en-US" sz="1000" dirty="0"/>
              <a:t>Added support for the following languages: Czech (Czechia), Hungarian (Hungary), Indonesian (Indonesia), Korean (Korea), Portuguese (Portugal), Turkish (Turkey).</a:t>
            </a:r>
          </a:p>
          <a:p>
            <a:pPr marL="171450" indent="-171450" algn="just">
              <a:buFont typeface="Arial" panose="020B0604020202020204" pitchFamily="34" charset="0"/>
              <a:buChar char="•"/>
            </a:pPr>
            <a:r>
              <a:rPr lang="en-US" sz="1000" dirty="0"/>
              <a:t>Fixed a bug that caused a crash when using Teams Media Optimization.</a:t>
            </a:r>
          </a:p>
          <a:p>
            <a:pPr marL="171450" indent="-171450" algn="just">
              <a:buFont typeface="Arial" panose="020B0604020202020204" pitchFamily="34" charset="0"/>
              <a:buChar char="•"/>
            </a:pPr>
            <a:r>
              <a:rPr lang="en-US" sz="1000" dirty="0"/>
              <a:t>Improved client logging, diagnostics, and error classification to help admins troubleshoot connection and feed issues.</a:t>
            </a:r>
          </a:p>
          <a:p>
            <a:pPr algn="just"/>
            <a:endParaRPr lang="en-US" sz="1000" dirty="0"/>
          </a:p>
        </p:txBody>
      </p:sp>
    </p:spTree>
    <p:extLst>
      <p:ext uri="{BB962C8B-B14F-4D97-AF65-F5344CB8AC3E}">
        <p14:creationId xmlns:p14="http://schemas.microsoft.com/office/powerpoint/2010/main" val="67413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rPr>
              <a:t>Features that are not supported by trusted launch:</a:t>
            </a:r>
          </a:p>
          <a:p>
            <a:pPr marL="171450" indent="-171450" algn="just">
              <a:buFont typeface="Arial" panose="020B0604020202020204" pitchFamily="34" charset="0"/>
              <a:buChar char="•"/>
            </a:pPr>
            <a:r>
              <a:rPr lang="en-US" sz="1000" dirty="0">
                <a:latin typeface="+mj-lt"/>
              </a:rPr>
              <a:t>Azure Site Recovery</a:t>
            </a:r>
          </a:p>
          <a:p>
            <a:pPr marL="171450" indent="-171450" algn="just">
              <a:buFont typeface="Arial" panose="020B0604020202020204" pitchFamily="34" charset="0"/>
              <a:buChar char="•"/>
            </a:pPr>
            <a:r>
              <a:rPr lang="en-US" sz="1000" dirty="0">
                <a:latin typeface="+mj-lt"/>
              </a:rPr>
              <a:t>Azure </a:t>
            </a:r>
            <a:r>
              <a:rPr lang="en-US" sz="1000" dirty="0" err="1">
                <a:latin typeface="+mj-lt"/>
              </a:rPr>
              <a:t>Automanage</a:t>
            </a:r>
            <a:endParaRPr lang="en-US" sz="1000" dirty="0">
              <a:latin typeface="+mj-lt"/>
            </a:endParaRPr>
          </a:p>
          <a:p>
            <a:pPr marL="171450" indent="-171450" algn="just">
              <a:buFont typeface="Arial" panose="020B0604020202020204" pitchFamily="34" charset="0"/>
              <a:buChar char="•"/>
            </a:pPr>
            <a:r>
              <a:rPr lang="en-US" sz="1000" dirty="0">
                <a:latin typeface="+mj-lt"/>
              </a:rPr>
              <a:t>Ultra disk</a:t>
            </a:r>
          </a:p>
          <a:p>
            <a:pPr marL="171450" indent="-171450" algn="just">
              <a:buFont typeface="Arial" panose="020B0604020202020204" pitchFamily="34" charset="0"/>
              <a:buChar char="•"/>
            </a:pPr>
            <a:r>
              <a:rPr lang="en-US" sz="1000" dirty="0">
                <a:latin typeface="+mj-lt"/>
              </a:rPr>
              <a:t>Managed Image</a:t>
            </a:r>
          </a:p>
          <a:p>
            <a:pPr marL="171450" indent="-171450" algn="just">
              <a:buFont typeface="Arial" panose="020B0604020202020204" pitchFamily="34" charset="0"/>
              <a:buChar char="•"/>
            </a:pPr>
            <a:r>
              <a:rPr lang="en-US" sz="1000" dirty="0">
                <a:latin typeface="+mj-lt"/>
              </a:rPr>
              <a:t>Nested Virtualization (most v5 VM size families supported)</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Compute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2"/>
              </a:rPr>
              <a:t>General Availability: Upgrade your existing Azure Gen2 VMs to Trusted Launch</a:t>
            </a:r>
            <a:endParaRPr lang="en-US" sz="1000" dirty="0"/>
          </a:p>
          <a:p>
            <a:pPr algn="just"/>
            <a:r>
              <a:rPr lang="en-US" sz="1000" dirty="0"/>
              <a:t>Support for upgrade of existing Azure Generation 2 VMs to Trusted Launch is now generally available. It is possible to seamlessly enable Trusted Launch and improve the security of existing Azure Generation 2 VMs.</a:t>
            </a:r>
          </a:p>
          <a:p>
            <a:pPr algn="just"/>
            <a:r>
              <a:rPr lang="en-US" sz="1000" dirty="0"/>
              <a:t>Enabling Trusted launch on existing virtual machines (VMs) is currently not supported for following scenarios:</a:t>
            </a:r>
          </a:p>
          <a:p>
            <a:pPr marL="171450" indent="-171450" algn="just">
              <a:buFont typeface="Arial" panose="020B0604020202020204" pitchFamily="34" charset="0"/>
              <a:buChar char="•"/>
            </a:pPr>
            <a:r>
              <a:rPr lang="en-US" sz="1000" dirty="0"/>
              <a:t>Azure Generation 1 VMs is currently not supported.</a:t>
            </a:r>
          </a:p>
          <a:p>
            <a:pPr marL="171450" indent="-171450" algn="just">
              <a:buFont typeface="Arial" panose="020B0604020202020204" pitchFamily="34" charset="0"/>
              <a:buChar char="•"/>
            </a:pPr>
            <a:r>
              <a:rPr lang="en-US" sz="1000" dirty="0"/>
              <a:t>Azure Virtual Machine Scale Sets (VMSS) Uniform &amp; Flex are currently not supported.</a:t>
            </a:r>
          </a:p>
          <a:p>
            <a:pPr algn="just"/>
            <a:r>
              <a:rPr lang="en-US" sz="1000" dirty="0"/>
              <a:t>To enable it the VM must meet the following requirements :</a:t>
            </a:r>
          </a:p>
          <a:p>
            <a:pPr marL="171450" indent="-171450" algn="just">
              <a:buFont typeface="Arial" panose="020B0604020202020204" pitchFamily="34" charset="0"/>
              <a:buChar char="•"/>
            </a:pPr>
            <a:r>
              <a:rPr lang="en-US" sz="1000" dirty="0"/>
              <a:t>Configured with: Trusted launch supported size family and Trusted launch supported OS Image. </a:t>
            </a:r>
          </a:p>
          <a:p>
            <a:pPr marL="171450" indent="-171450" algn="just">
              <a:buFont typeface="Arial" panose="020B0604020202020204" pitchFamily="34" charset="0"/>
              <a:buChar char="•"/>
            </a:pPr>
            <a:r>
              <a:rPr lang="en-US" sz="1000" dirty="0"/>
              <a:t>Azure Generation 2 VM(s) is not using features currently not supported with Trusted launch.</a:t>
            </a:r>
          </a:p>
          <a:p>
            <a:pPr marL="171450" indent="-171450" algn="just">
              <a:buFont typeface="Arial" panose="020B0604020202020204" pitchFamily="34" charset="0"/>
              <a:buChar char="•"/>
            </a:pPr>
            <a:r>
              <a:rPr lang="en-US" sz="1000" dirty="0"/>
              <a:t>Azure Generation 2 VM(s) should be stopped and deallocated before enabling Trusted launch security type.</a:t>
            </a:r>
          </a:p>
          <a:p>
            <a:pPr marL="171450" indent="-171450" algn="just">
              <a:buFont typeface="Arial" panose="020B0604020202020204" pitchFamily="34" charset="0"/>
              <a:buChar char="•"/>
            </a:pPr>
            <a:r>
              <a:rPr lang="en-US" sz="1000" dirty="0"/>
              <a:t>Azure Backup if enabled for Generation 2 VM(s) should be configured with Enhanced Backup Policy. </a:t>
            </a:r>
          </a:p>
        </p:txBody>
      </p:sp>
    </p:spTree>
    <p:extLst>
      <p:ext uri="{BB962C8B-B14F-4D97-AF65-F5344CB8AC3E}">
        <p14:creationId xmlns:p14="http://schemas.microsoft.com/office/powerpoint/2010/main" val="403614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endParaRPr lang="en-US"/>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Compute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2"/>
              </a:rPr>
              <a:t>App Service: Backup and Restore over Azure Virtual Network</a:t>
            </a:r>
            <a:endParaRPr lang="en-US" sz="1000" dirty="0"/>
          </a:p>
          <a:p>
            <a:pPr algn="just"/>
            <a:r>
              <a:rPr lang="en-US" sz="1000" dirty="0"/>
              <a:t>It is now possible to custom backups, to back up web app's files and configuration data to a firewall-protected storage account if the following requirements are fulfilled:</a:t>
            </a:r>
          </a:p>
          <a:p>
            <a:pPr marL="171450" indent="-171450" algn="just">
              <a:buFont typeface="Arial" panose="020B0604020202020204" pitchFamily="34" charset="0"/>
              <a:buChar char="•"/>
            </a:pPr>
            <a:r>
              <a:rPr lang="en-US" sz="1000" dirty="0"/>
              <a:t>The app is integrated with a virtual network, or the app is in a v3 App Service environment.</a:t>
            </a:r>
          </a:p>
          <a:p>
            <a:pPr marL="171450" indent="-171450" algn="just">
              <a:buFont typeface="Arial" panose="020B0604020202020204" pitchFamily="34" charset="0"/>
              <a:buChar char="•"/>
            </a:pPr>
            <a:r>
              <a:rPr lang="en-US" sz="1000" dirty="0"/>
              <a:t>The storage account has granted access from the virtual network that the app is integrated with, or that the v3 App Service environment is created with.</a:t>
            </a:r>
          </a:p>
        </p:txBody>
      </p:sp>
    </p:spTree>
    <p:extLst>
      <p:ext uri="{BB962C8B-B14F-4D97-AF65-F5344CB8AC3E}">
        <p14:creationId xmlns:p14="http://schemas.microsoft.com/office/powerpoint/2010/main" val="24180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Storage &amp; Data</a:t>
            </a:r>
          </a:p>
        </p:txBody>
      </p:sp>
    </p:spTree>
    <p:extLst>
      <p:ext uri="{BB962C8B-B14F-4D97-AF65-F5344CB8AC3E}">
        <p14:creationId xmlns:p14="http://schemas.microsoft.com/office/powerpoint/2010/main" val="2188140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Public Preview: Customer-managed keys for Azure NetApp Files volume encryption is now available in US Gov regions (Preview)</a:t>
            </a:r>
            <a:endParaRPr lang="ru-RU" sz="1000" dirty="0">
              <a:latin typeface="+mj-lt"/>
            </a:endParaRPr>
          </a:p>
          <a:p>
            <a:pPr algn="just"/>
            <a:r>
              <a:rPr lang="en-US" sz="1000" dirty="0">
                <a:latin typeface="+mj-lt"/>
              </a:rPr>
              <a:t>Customer keys are protected from attacks for maximum security of their Azure NetApp File volumes using this feature. This capability is now available in US Gov Virginia and US Gov Texas (preview). This increased security complements the additional security for deployments in US Gov. Healthcare, Finance, Government, and many other customers can now protect their customer-managed encryption keys within the secure confines of US Gov regions. </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Storage &amp; Data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Azure NetApp updates: Snapshot manageability enhancement: Identify parent snapshot</a:t>
            </a:r>
            <a:endParaRPr lang="en-US" sz="1000" dirty="0"/>
          </a:p>
          <a:p>
            <a:pPr algn="just"/>
            <a:r>
              <a:rPr lang="en-US" sz="1000" dirty="0"/>
              <a:t>It is now possible to see the name of the snapshot used to create a new volume. In the Volume overview page, the Originated from field identifies the source snapshot used in volume creation. If the field is empty, no snapshot was used.</a:t>
            </a:r>
          </a:p>
        </p:txBody>
      </p:sp>
    </p:spTree>
    <p:extLst>
      <p:ext uri="{BB962C8B-B14F-4D97-AF65-F5344CB8AC3E}">
        <p14:creationId xmlns:p14="http://schemas.microsoft.com/office/powerpoint/2010/main" val="325940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Databases</a:t>
            </a:r>
          </a:p>
        </p:txBody>
      </p:sp>
    </p:spTree>
    <p:extLst>
      <p:ext uri="{BB962C8B-B14F-4D97-AF65-F5344CB8AC3E}">
        <p14:creationId xmlns:p14="http://schemas.microsoft.com/office/powerpoint/2010/main" val="124095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a:xfrm>
            <a:off x="252845" y="1285875"/>
            <a:ext cx="6271326" cy="1714500"/>
          </a:xfrm>
        </p:spPr>
        <p:txBody>
          <a:bodyPr/>
          <a:lstStyle/>
          <a:p>
            <a:r>
              <a:rPr lang="en-US" sz="4000" dirty="0"/>
              <a:t>Security &amp; Identity</a:t>
            </a:r>
          </a:p>
        </p:txBody>
      </p:sp>
    </p:spTree>
    <p:extLst>
      <p:ext uri="{BB962C8B-B14F-4D97-AF65-F5344CB8AC3E}">
        <p14:creationId xmlns:p14="http://schemas.microsoft.com/office/powerpoint/2010/main" val="3117920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Generally Available: Add an Azure Cosmos DB custom endpoint in Azure IoT Hub</a:t>
            </a:r>
            <a:endParaRPr lang="en-US" sz="1000" dirty="0">
              <a:latin typeface="+mj-lt"/>
            </a:endParaRPr>
          </a:p>
          <a:p>
            <a:pPr algn="just"/>
            <a:r>
              <a:rPr lang="en-US" sz="1000" dirty="0">
                <a:latin typeface="+mj-lt"/>
              </a:rPr>
              <a:t>Azure IoT Hub now supports the ability to setup an Azure Cosmos DB account as a custom routing endpoint. This will help route device data from IoT Hub to Azure Cosmos DB directly. The feature also allows the configuration of Synthetic Partition Keys for writing data into Azure Cosmos DB which helps in optimized querying when working with large-scale data.</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Databases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TDE with database-level CMK now generally available for Azure SQL Database</a:t>
            </a:r>
            <a:endParaRPr lang="en-US" sz="1000" dirty="0"/>
          </a:p>
          <a:p>
            <a:pPr algn="just"/>
            <a:r>
              <a:rPr lang="en-US" sz="1000" dirty="0"/>
              <a:t>Azure SQL Database provides Transparent Data Encryption (TDE) to safeguard against offline threats by encrypting the data at rest. By using a Customer-Managed Key (CMK), TDE can further enhance data protection by enabling the use of a key stored in a customer owned and managed Azure Key Vault as the TDE Protector on the server. When TDE with CMK is set at the server level, all encrypted databases associated with the server inherit the same level of protection.</a:t>
            </a:r>
          </a:p>
        </p:txBody>
      </p:sp>
    </p:spTree>
    <p:extLst>
      <p:ext uri="{BB962C8B-B14F-4D97-AF65-F5344CB8AC3E}">
        <p14:creationId xmlns:p14="http://schemas.microsoft.com/office/powerpoint/2010/main" val="177697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Miscellaneous</a:t>
            </a:r>
          </a:p>
        </p:txBody>
      </p:sp>
    </p:spTree>
    <p:extLst>
      <p:ext uri="{BB962C8B-B14F-4D97-AF65-F5344CB8AC3E}">
        <p14:creationId xmlns:p14="http://schemas.microsoft.com/office/powerpoint/2010/main" val="1588418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Public preview: Announcing Microsoft Playwright Testing service: Scalable end-to-end testing for modern web apps</a:t>
            </a:r>
            <a:endParaRPr lang="en-US" sz="1000" dirty="0">
              <a:latin typeface="+mj-lt"/>
            </a:endParaRPr>
          </a:p>
          <a:p>
            <a:pPr algn="just"/>
            <a:r>
              <a:rPr lang="en-US" sz="1000" dirty="0">
                <a:latin typeface="+mj-lt"/>
              </a:rPr>
              <a:t>MS announced the preview of Microsoft Playwright Testing, a new service for running Playwright tests easily at scale.</a:t>
            </a:r>
          </a:p>
          <a:p>
            <a:pPr algn="just"/>
            <a:r>
              <a:rPr lang="en-US" sz="1000" dirty="0">
                <a:latin typeface="+mj-lt"/>
              </a:rPr>
              <a:t>Playwright, a fast-growing, open-source framework, enables reliable end-to-end testing and automation for modern web apps.</a:t>
            </a:r>
          </a:p>
          <a:p>
            <a:pPr algn="just"/>
            <a:r>
              <a:rPr lang="en-US" sz="1000" dirty="0">
                <a:latin typeface="+mj-lt"/>
              </a:rPr>
              <a:t>Microsoft Playwright Testing service uses the cloud, enabling to simultaneously run Playwright tests with much higher parallelization across different operating system-browser combinations. This means faster testing and quicker troubleshooting, which helps speed up delivery of features without sacrificing quality. </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Miscellaneous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r>
              <a:rPr lang="en-US" sz="1000" dirty="0">
                <a:hlinkClick r:id="rId3"/>
              </a:rPr>
              <a:t>Team Work Item Automation Rules (Private Preview)</a:t>
            </a:r>
            <a:endParaRPr lang="en-US" sz="1000" dirty="0"/>
          </a:p>
          <a:p>
            <a:r>
              <a:rPr lang="en-US" sz="1000" dirty="0"/>
              <a:t>MS released a private preview for:</a:t>
            </a:r>
          </a:p>
          <a:p>
            <a:pPr marL="171450" indent="-171450">
              <a:buFont typeface="Arial" panose="020B0604020202020204" pitchFamily="34" charset="0"/>
              <a:buChar char="•"/>
            </a:pPr>
            <a:r>
              <a:rPr lang="en-US" sz="1000" dirty="0"/>
              <a:t>Activating the parent item if at least one child was activated</a:t>
            </a:r>
          </a:p>
          <a:p>
            <a:pPr marL="171450" indent="-171450">
              <a:buFont typeface="Arial" panose="020B0604020202020204" pitchFamily="34" charset="0"/>
              <a:buChar char="•"/>
            </a:pPr>
            <a:r>
              <a:rPr lang="en-US" sz="1000" dirty="0"/>
              <a:t>Complete the parent item when all child items are completed</a:t>
            </a:r>
          </a:p>
        </p:txBody>
      </p:sp>
      <p:pic>
        <p:nvPicPr>
          <p:cNvPr id="2050" name="Picture 2" descr="Image tam automation rules for several backlog levels">
            <a:extLst>
              <a:ext uri="{FF2B5EF4-FFF2-40B4-BE49-F238E27FC236}">
                <a16:creationId xmlns:a16="http://schemas.microsoft.com/office/drawing/2014/main" id="{12C22749-7023-F45B-5CFF-FAA4BD8F5D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 y="1771863"/>
            <a:ext cx="3568739" cy="1940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02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Introducing the new, Apple silicon powered M1 macOS larger runner for GitHub Actions</a:t>
            </a:r>
            <a:endParaRPr lang="en-US" sz="1000" dirty="0">
              <a:latin typeface="+mj-lt"/>
            </a:endParaRPr>
          </a:p>
          <a:p>
            <a:pPr algn="just"/>
            <a:r>
              <a:rPr lang="en-US" sz="1000" dirty="0">
                <a:latin typeface="+mj-lt"/>
              </a:rPr>
              <a:t>GitHub released a public beta for the new, Apple silicon powered M1 macOS larger runner for GitHub Actions.</a:t>
            </a:r>
          </a:p>
          <a:p>
            <a:pPr algn="just"/>
            <a:r>
              <a:rPr lang="en-US" sz="1000" dirty="0">
                <a:latin typeface="+mj-lt"/>
              </a:rPr>
              <a:t>Apple developers require the latest chipset to take advantage of features in the latest versions of iOS and macOS. They also want increased performance by leveraging the on-chip GPU capabilities of the M1 processor. The M1 macOS runner comes with GPU hardware acceleration enabled by default. Workloads are transferred from the CPU to the GPU for improved performance and efficiency. The runner is equipped with a 6-core CPU, 8-core GPU, 14 GB of RAM, and 14 GB of storage. It can reduce build times by up to 80% compared to the existing 3-core Intel standard runner, and up to 43% compared to the existing 12-core Intel runner.</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Miscellaneous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Introducing secret scanning validity checks for major cloud services</a:t>
            </a:r>
            <a:endParaRPr lang="en-US" sz="1000" dirty="0"/>
          </a:p>
          <a:p>
            <a:pPr algn="just"/>
            <a:r>
              <a:rPr lang="en-US" sz="1000" dirty="0"/>
              <a:t>GitHub send a request with the tokens to validate if its valid or not.</a:t>
            </a:r>
          </a:p>
          <a:p>
            <a:pPr algn="just"/>
            <a:r>
              <a:rPr lang="en-US" sz="1000" dirty="0"/>
              <a:t>Once the setting is enabled, it will be visible if the token is active or not. Platform performs checks periodically in the background, but it is also possible to conduct a manual refresh by clicking ‘Verify secret’ in the top right corner.</a:t>
            </a:r>
          </a:p>
        </p:txBody>
      </p:sp>
    </p:spTree>
    <p:extLst>
      <p:ext uri="{BB962C8B-B14F-4D97-AF65-F5344CB8AC3E}">
        <p14:creationId xmlns:p14="http://schemas.microsoft.com/office/powerpoint/2010/main" val="32000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Miscellaneous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2"/>
              </a:rPr>
              <a:t>Announcing general availability of the new Microsoft Teams app for Windows and Mac</a:t>
            </a:r>
            <a:endParaRPr lang="en-US" sz="1000" dirty="0"/>
          </a:p>
          <a:p>
            <a:pPr algn="just"/>
            <a:r>
              <a:rPr lang="en-US" sz="1000" dirty="0"/>
              <a:t>The new version of new Teams is up to two times faster while using 50% less memory. New Teams now has full feature parity for almost all features including custom line-of-business apps, third-party apps, breakout rooms, 7x7 video, call queues, PSTN calling, contextual search in chats and channels, cross-post a channel conversation, and more.</a:t>
            </a:r>
          </a:p>
          <a:p>
            <a:pPr marL="171450" indent="-171450" algn="just">
              <a:buFont typeface="Arial" panose="020B0604020202020204" pitchFamily="34" charset="0"/>
              <a:buChar char="•"/>
            </a:pPr>
            <a:r>
              <a:rPr lang="en-US" sz="1000" dirty="0"/>
              <a:t>New Teams includes support for Multi-tenant organizations (MTO) and multi-tenant, multi-account (MTMA), which enable seamless cross-tenant communication and collaboration beyond organizational boundaries across multiple tenants and accounts.</a:t>
            </a:r>
          </a:p>
          <a:p>
            <a:pPr marL="171450" indent="-171450" algn="just">
              <a:buFont typeface="Arial" panose="020B0604020202020204" pitchFamily="34" charset="0"/>
              <a:buChar char="•"/>
            </a:pPr>
            <a:r>
              <a:rPr lang="en-US" sz="1000" dirty="0"/>
              <a:t>Upgrading to new Teams is quick and seamless -- no migration is required!</a:t>
            </a:r>
          </a:p>
          <a:p>
            <a:pPr marL="171450" indent="-171450" algn="just">
              <a:buFont typeface="Arial" panose="020B0604020202020204" pitchFamily="34" charset="0"/>
              <a:buChar char="•"/>
            </a:pPr>
            <a:r>
              <a:rPr lang="en-US" sz="1000" dirty="0"/>
              <a:t>A faster app optimized for performance on multiple platforms</a:t>
            </a:r>
          </a:p>
          <a:p>
            <a:pPr marL="171450" indent="-171450" algn="just">
              <a:buFont typeface="Arial" panose="020B0604020202020204" pitchFamily="34" charset="0"/>
              <a:buChar char="•"/>
            </a:pPr>
            <a:r>
              <a:rPr lang="en-US" sz="1000" dirty="0"/>
              <a:t>A simpler user experience that makes it easier to do more in fewer clicks</a:t>
            </a:r>
          </a:p>
        </p:txBody>
      </p:sp>
      <p:pic>
        <p:nvPicPr>
          <p:cNvPr id="6146" name="Picture 2" descr="thumbnail image 3 captioned Figure 3: Copilot in Microsoft Teams works alongside you to transform your work with the power of AI">
            <a:extLst>
              <a:ext uri="{FF2B5EF4-FFF2-40B4-BE49-F238E27FC236}">
                <a16:creationId xmlns:a16="http://schemas.microsoft.com/office/drawing/2014/main" id="{1CC8FF24-5B59-66FD-8B71-A9CF3C2F4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302" y="1278727"/>
            <a:ext cx="4889698" cy="2926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72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Retirement</a:t>
            </a:r>
          </a:p>
        </p:txBody>
      </p:sp>
    </p:spTree>
    <p:extLst>
      <p:ext uri="{BB962C8B-B14F-4D97-AF65-F5344CB8AC3E}">
        <p14:creationId xmlns:p14="http://schemas.microsoft.com/office/powerpoint/2010/main" val="2180338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endParaRPr lang="en-US" dirty="0"/>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Miscellaneous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2"/>
              </a:rPr>
              <a:t>Retirement notice: Bing Speech will be retired on 3 November 2023 | Azure updates | Microsoft Azure</a:t>
            </a:r>
            <a:endParaRPr lang="en-US" sz="1000" dirty="0"/>
          </a:p>
          <a:p>
            <a:pPr algn="just"/>
            <a:r>
              <a:rPr lang="en-US" sz="1000" dirty="0">
                <a:hlinkClick r:id="rId3"/>
              </a:rPr>
              <a:t>Azure Cosmos DB built-in </a:t>
            </a:r>
            <a:r>
              <a:rPr lang="en-US" sz="1000" dirty="0" err="1">
                <a:hlinkClick r:id="rId3"/>
              </a:rPr>
              <a:t>Jupyter</a:t>
            </a:r>
            <a:r>
              <a:rPr lang="en-US" sz="1000" dirty="0">
                <a:hlinkClick r:id="rId3"/>
              </a:rPr>
              <a:t> notebooks will be retired March 30, 2024 | Azure updates | Microsoft Azure</a:t>
            </a:r>
            <a:endParaRPr lang="en-US" sz="1000" dirty="0"/>
          </a:p>
          <a:p>
            <a:pPr algn="just"/>
            <a:r>
              <a:rPr lang="en-US" sz="1000" dirty="0">
                <a:hlinkClick r:id="rId4"/>
              </a:rPr>
              <a:t>Azure Activity Logs Legacy solution is replaced by Diagnostic settings | Azure updates | Microsoft Azure</a:t>
            </a:r>
            <a:endParaRPr lang="en-US" sz="1000" dirty="0"/>
          </a:p>
          <a:p>
            <a:pPr algn="just"/>
            <a:r>
              <a:rPr lang="en-US" sz="1000" dirty="0">
                <a:hlinkClick r:id="rId5"/>
              </a:rPr>
              <a:t>Some Azure Service Bus SDK libraries will be retired on 30 September 2026—migrate to the latest SDKs | Azure updates | Microsoft Azure</a:t>
            </a:r>
            <a:endParaRPr lang="en-US" sz="1000" dirty="0"/>
          </a:p>
          <a:p>
            <a:pPr algn="just"/>
            <a:r>
              <a:rPr lang="en-US" sz="1000" dirty="0">
                <a:hlinkClick r:id="rId6"/>
              </a:rPr>
              <a:t>Migrate to Azure Monitor agent–based VM insights by 31 August 2024 | Azure updates | Microsoft Azure</a:t>
            </a:r>
            <a:endParaRPr lang="en-US" sz="1000" dirty="0"/>
          </a:p>
          <a:p>
            <a:pPr algn="just"/>
            <a:r>
              <a:rPr lang="en-US" sz="1000" dirty="0">
                <a:hlinkClick r:id="rId7"/>
              </a:rPr>
              <a:t>Support for Azure Machine Learning Explanation and Fairness Dashboards is ending on 14 March 2025 | Azure updates | Microsoft Azure</a:t>
            </a:r>
            <a:endParaRPr lang="en-US" sz="1000" dirty="0"/>
          </a:p>
          <a:p>
            <a:pPr algn="just"/>
            <a:r>
              <a:rPr lang="en-US" sz="1000" dirty="0">
                <a:hlinkClick r:id="rId8"/>
              </a:rPr>
              <a:t>Support for TLS 1.0/1.1 on Azure Cache for Redis ending on 30 September 2024 | Azure updates | Microsoft Azure</a:t>
            </a:r>
            <a:endParaRPr lang="en-US" sz="1000" dirty="0"/>
          </a:p>
          <a:p>
            <a:pPr algn="just"/>
            <a:r>
              <a:rPr lang="en-US" sz="1000" dirty="0">
                <a:hlinkClick r:id="rId9"/>
              </a:rPr>
              <a:t>Migrate to Azure Resource Manager control plane API version 2021-11-01 by 30 September 2026 | Azure updates | Microsoft Azure</a:t>
            </a:r>
            <a:endParaRPr lang="en-US" sz="1000" dirty="0"/>
          </a:p>
        </p:txBody>
      </p:sp>
    </p:spTree>
    <p:extLst>
      <p:ext uri="{BB962C8B-B14F-4D97-AF65-F5344CB8AC3E}">
        <p14:creationId xmlns:p14="http://schemas.microsoft.com/office/powerpoint/2010/main" val="43043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Information</a:t>
            </a:r>
          </a:p>
        </p:txBody>
      </p:sp>
    </p:spTree>
    <p:extLst>
      <p:ext uri="{BB962C8B-B14F-4D97-AF65-F5344CB8AC3E}">
        <p14:creationId xmlns:p14="http://schemas.microsoft.com/office/powerpoint/2010/main" val="1276041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9E4E97-A385-759E-BD70-47D0B91CA39E}"/>
              </a:ext>
            </a:extLst>
          </p:cNvPr>
          <p:cNvSpPr>
            <a:spLocks noGrp="1"/>
          </p:cNvSpPr>
          <p:nvPr>
            <p:ph type="body" sz="quarter" idx="10"/>
          </p:nvPr>
        </p:nvSpPr>
        <p:spPr>
          <a:xfrm>
            <a:off x="342900" y="855080"/>
            <a:ext cx="8455914" cy="3774069"/>
          </a:xfrm>
        </p:spPr>
        <p:txBody>
          <a:bodyPr/>
          <a:lstStyle/>
          <a:p>
            <a:r>
              <a:rPr lang="en-US" dirty="0">
                <a:hlinkClick r:id="rId2"/>
              </a:rPr>
              <a:t>Azure Times GitHub Repo</a:t>
            </a:r>
            <a:endParaRPr lang="en-US" dirty="0"/>
          </a:p>
        </p:txBody>
      </p:sp>
      <p:sp>
        <p:nvSpPr>
          <p:cNvPr id="3" name="Title 2">
            <a:extLst>
              <a:ext uri="{FF2B5EF4-FFF2-40B4-BE49-F238E27FC236}">
                <a16:creationId xmlns:a16="http://schemas.microsoft.com/office/drawing/2014/main" id="{78BEF490-0130-4022-0399-BE422CD7CB94}"/>
              </a:ext>
            </a:extLst>
          </p:cNvPr>
          <p:cNvSpPr>
            <a:spLocks noGrp="1"/>
          </p:cNvSpPr>
          <p:nvPr>
            <p:ph type="title"/>
          </p:nvPr>
        </p:nvSpPr>
        <p:spPr/>
        <p:txBody>
          <a:bodyPr/>
          <a:lstStyle/>
          <a:p>
            <a:r>
              <a:rPr lang="en-US" sz="1800" dirty="0"/>
              <a:t>Information</a:t>
            </a:r>
            <a:br>
              <a:rPr lang="en-US" sz="1800" dirty="0"/>
            </a:br>
            <a:endParaRPr lang="en-US" dirty="0"/>
          </a:p>
        </p:txBody>
      </p:sp>
    </p:spTree>
    <p:extLst>
      <p:ext uri="{BB962C8B-B14F-4D97-AF65-F5344CB8AC3E}">
        <p14:creationId xmlns:p14="http://schemas.microsoft.com/office/powerpoint/2010/main" val="747681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p:txBody>
          <a:bodyPr/>
          <a:lstStyle/>
          <a:p>
            <a:r>
              <a:rPr lang="en-US" sz="4000" dirty="0"/>
              <a:t>Questions</a:t>
            </a:r>
          </a:p>
        </p:txBody>
      </p:sp>
    </p:spTree>
    <p:extLst>
      <p:ext uri="{BB962C8B-B14F-4D97-AF65-F5344CB8AC3E}">
        <p14:creationId xmlns:p14="http://schemas.microsoft.com/office/powerpoint/2010/main" val="2482707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Entra ID Protection policies deprecation</a:t>
            </a:r>
            <a:endParaRPr lang="en-US" sz="1000" dirty="0">
              <a:latin typeface="+mj-lt"/>
            </a:endParaRPr>
          </a:p>
          <a:p>
            <a:pPr algn="just"/>
            <a:r>
              <a:rPr lang="en-US" sz="1000" dirty="0">
                <a:latin typeface="+mj-lt"/>
              </a:rPr>
              <a:t>User risk policy or Sign-in risk policy in Entra ID Protection (formerly Identity Protection) is going to be deprecated on October 1, 2026. MS asked to migrate them to Conditional Access following. </a:t>
            </a:r>
          </a:p>
          <a:p>
            <a:pPr algn="just"/>
            <a:r>
              <a:rPr lang="en-US" sz="1000" dirty="0">
                <a:latin typeface="+mj-lt"/>
              </a:rPr>
              <a:t>Configuring Sign-in risk and User risk policies in Conditional Access provides these benefits:</a:t>
            </a:r>
          </a:p>
          <a:p>
            <a:pPr marL="171450" indent="-171450" algn="just">
              <a:buFont typeface="Arial" panose="020B0604020202020204" pitchFamily="34" charset="0"/>
              <a:buChar char="•"/>
            </a:pPr>
            <a:r>
              <a:rPr lang="en-US" sz="1000" dirty="0">
                <a:latin typeface="+mj-lt"/>
              </a:rPr>
              <a:t>Manage all access policies in one place.</a:t>
            </a:r>
          </a:p>
          <a:p>
            <a:pPr marL="171450" indent="-171450" algn="just">
              <a:buFont typeface="Arial" panose="020B0604020202020204" pitchFamily="34" charset="0"/>
              <a:buChar char="•"/>
            </a:pPr>
            <a:r>
              <a:rPr lang="en-US" sz="1000" dirty="0">
                <a:latin typeface="+mj-lt"/>
              </a:rPr>
              <a:t>Report-only mode and Graph API support. </a:t>
            </a:r>
          </a:p>
          <a:p>
            <a:pPr marL="171450" indent="-171450" algn="just">
              <a:buFont typeface="Arial" panose="020B0604020202020204" pitchFamily="34" charset="0"/>
              <a:buChar char="•"/>
            </a:pPr>
            <a:r>
              <a:rPr lang="en-US" sz="1000" dirty="0">
                <a:latin typeface="+mj-lt"/>
              </a:rPr>
              <a:t>Greater flexibility by combining risk conditions with other conditions like location for granular access control. </a:t>
            </a:r>
          </a:p>
          <a:p>
            <a:pPr marL="171450" indent="-171450" algn="just">
              <a:buFont typeface="Arial" panose="020B0604020202020204" pitchFamily="34" charset="0"/>
              <a:buChar char="•"/>
            </a:pPr>
            <a:r>
              <a:rPr lang="en-US" sz="1000" dirty="0">
                <a:latin typeface="+mj-lt"/>
              </a:rPr>
              <a:t>Enhanced security with multiple risk-based policies targeting different user groups or risk levels. </a:t>
            </a:r>
          </a:p>
          <a:p>
            <a:pPr marL="171450" indent="-171450" algn="just">
              <a:buFont typeface="Arial" panose="020B0604020202020204" pitchFamily="34" charset="0"/>
              <a:buChar char="•"/>
            </a:pPr>
            <a:r>
              <a:rPr lang="en-US" sz="1000" dirty="0">
                <a:latin typeface="+mj-lt"/>
              </a:rPr>
              <a:t>Improved diagnostics experience by viewing which risk-based policy applied in Sign-in Logs. </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Security &amp; Identity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Public Preview - Device-bound passkeys as an authentication method</a:t>
            </a:r>
            <a:endParaRPr lang="en-US" sz="1000" dirty="0"/>
          </a:p>
          <a:p>
            <a:pPr algn="just"/>
            <a:r>
              <a:rPr lang="en-US" sz="1000" dirty="0"/>
              <a:t>Beginning January 2024, Microsoft Entra ID will support device-bound passkeys stored on computers and mobile devices as an authentication method in preview, in addition to the existing support for FIDO2 security keys. This enables users to perform phishing-resistant authentication using the devices that they already have.  </a:t>
            </a:r>
          </a:p>
          <a:p>
            <a:pPr algn="just"/>
            <a:r>
              <a:rPr lang="en-US" sz="1000" dirty="0"/>
              <a:t>MS will expand the existing FIDO2 authentication methods policy and end user registration experience to support this preview release. If organization requires or prefers FIDO2 authentication using physical security keys only, then please enforce key restrictions to only allow security key models that accept in FIDO2 policy. Otherwise, the new preview capabilities enable users to register for device-bound passkeys stored on Windows, macOS, iOS, and Android.</a:t>
            </a:r>
          </a:p>
        </p:txBody>
      </p:sp>
    </p:spTree>
    <p:extLst>
      <p:ext uri="{BB962C8B-B14F-4D97-AF65-F5344CB8AC3E}">
        <p14:creationId xmlns:p14="http://schemas.microsoft.com/office/powerpoint/2010/main" val="49331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rPr>
              <a:t>Limitations:</a:t>
            </a:r>
          </a:p>
          <a:p>
            <a:pPr marL="171450" indent="-171450" algn="just">
              <a:buFont typeface="Arial" panose="020B0604020202020204" pitchFamily="34" charset="0"/>
              <a:buChar char="•"/>
            </a:pPr>
            <a:r>
              <a:rPr lang="en-US" sz="1000" dirty="0">
                <a:latin typeface="+mj-lt"/>
              </a:rPr>
              <a:t>Security questions can only be enabled today by using the legacy SSPR policy.</a:t>
            </a:r>
          </a:p>
          <a:p>
            <a:pPr marL="171450" indent="-171450" algn="just">
              <a:buFont typeface="Arial" panose="020B0604020202020204" pitchFamily="34" charset="0"/>
              <a:buChar char="•"/>
            </a:pPr>
            <a:r>
              <a:rPr lang="en-US" sz="1000" b="0" i="0" dirty="0">
                <a:solidFill>
                  <a:srgbClr val="161616"/>
                </a:solidFill>
                <a:effectLst/>
                <a:latin typeface="+mj-lt"/>
              </a:rPr>
              <a:t>Registration of FIDO2 security keys may fail for some users if the FIDO2 Authentication method policy is targeted for a group and the overall Authentication methods policy has more than 20 groups configured.</a:t>
            </a:r>
          </a:p>
          <a:p>
            <a:pPr algn="just"/>
            <a:r>
              <a:rPr lang="en-US" sz="1000" dirty="0">
                <a:latin typeface="+mj-lt"/>
                <a:hlinkClick r:id="rId2"/>
              </a:rPr>
              <a:t>Registration campaign improvements</a:t>
            </a:r>
            <a:endParaRPr lang="en-US" sz="1000" dirty="0">
              <a:latin typeface="+mj-lt"/>
            </a:endParaRPr>
          </a:p>
          <a:p>
            <a:pPr marL="171450" indent="-171450" algn="just">
              <a:buFont typeface="Arial" panose="020B0604020202020204" pitchFamily="34" charset="0"/>
              <a:buChar char="•"/>
            </a:pPr>
            <a:r>
              <a:rPr lang="en-US" sz="1000" dirty="0">
                <a:latin typeface="+mj-lt"/>
              </a:rPr>
              <a:t>MS allows now users to skip the prompt a maximum of three times, after which they will have to go through the registration flow. </a:t>
            </a:r>
          </a:p>
          <a:p>
            <a:pPr marL="171450" indent="-171450" algn="just">
              <a:buFont typeface="Arial" panose="020B0604020202020204" pitchFamily="34" charset="0"/>
              <a:buChar char="•"/>
            </a:pPr>
            <a:r>
              <a:rPr lang="en-US" sz="1000" dirty="0">
                <a:latin typeface="+mj-lt"/>
              </a:rPr>
              <a:t>Entra ID tenants that are Microsoft managed, are going to enabling the feature for users that are fully dependent on PSTN methods (SMS and voice) today for their MFA. </a:t>
            </a:r>
          </a:p>
          <a:p>
            <a:pPr algn="just"/>
            <a:r>
              <a:rPr lang="en-US" sz="1000" dirty="0">
                <a:latin typeface="+mj-lt"/>
                <a:hlinkClick r:id="rId3"/>
              </a:rPr>
              <a:t>General Availability - Support for Microsoft admin portals in Conditional Access</a:t>
            </a:r>
            <a:endParaRPr lang="en-US" sz="1000" dirty="0">
              <a:latin typeface="+mj-lt"/>
            </a:endParaRPr>
          </a:p>
          <a:p>
            <a:pPr marL="171450" indent="-171450" algn="just">
              <a:buFont typeface="Arial" panose="020B0604020202020204" pitchFamily="34" charset="0"/>
              <a:buChar char="•"/>
            </a:pPr>
            <a:r>
              <a:rPr lang="en-US" sz="1000" dirty="0">
                <a:latin typeface="+mj-lt"/>
              </a:rPr>
              <a:t>Azure portal</a:t>
            </a:r>
          </a:p>
          <a:p>
            <a:pPr marL="171450" indent="-171450" algn="just">
              <a:buFont typeface="Arial" panose="020B0604020202020204" pitchFamily="34" charset="0"/>
              <a:buChar char="•"/>
            </a:pPr>
            <a:r>
              <a:rPr lang="en-US" sz="1000" dirty="0">
                <a:latin typeface="+mj-lt"/>
              </a:rPr>
              <a:t>Exchange admin center</a:t>
            </a:r>
          </a:p>
          <a:p>
            <a:pPr marL="171450" indent="-171450" algn="just">
              <a:buFont typeface="Arial" panose="020B0604020202020204" pitchFamily="34" charset="0"/>
              <a:buChar char="•"/>
            </a:pPr>
            <a:r>
              <a:rPr lang="en-US" sz="1000" dirty="0">
                <a:latin typeface="+mj-lt"/>
              </a:rPr>
              <a:t>Microsoft 365 admin center</a:t>
            </a:r>
          </a:p>
          <a:p>
            <a:pPr marL="171450" indent="-171450" algn="just">
              <a:buFont typeface="Arial" panose="020B0604020202020204" pitchFamily="34" charset="0"/>
              <a:buChar char="•"/>
            </a:pPr>
            <a:r>
              <a:rPr lang="en-US" sz="1000" dirty="0">
                <a:latin typeface="+mj-lt"/>
              </a:rPr>
              <a:t>Microsoft 365 Defender portal</a:t>
            </a:r>
          </a:p>
          <a:p>
            <a:pPr marL="171450" indent="-171450" algn="just">
              <a:buFont typeface="Arial" panose="020B0604020202020204" pitchFamily="34" charset="0"/>
              <a:buChar char="•"/>
            </a:pPr>
            <a:r>
              <a:rPr lang="en-US" sz="1000" dirty="0">
                <a:latin typeface="+mj-lt"/>
              </a:rPr>
              <a:t>Microsoft Entra admin center</a:t>
            </a:r>
          </a:p>
          <a:p>
            <a:pPr marL="171450" indent="-171450" algn="just">
              <a:buFont typeface="Arial" panose="020B0604020202020204" pitchFamily="34" charset="0"/>
              <a:buChar char="•"/>
            </a:pPr>
            <a:r>
              <a:rPr lang="en-US" sz="1000" dirty="0">
                <a:latin typeface="+mj-lt"/>
              </a:rPr>
              <a:t>Microsoft Intune admin center</a:t>
            </a:r>
          </a:p>
          <a:p>
            <a:pPr marL="171450" indent="-171450" algn="just">
              <a:buFont typeface="Arial" panose="020B0604020202020204" pitchFamily="34" charset="0"/>
              <a:buChar char="•"/>
            </a:pPr>
            <a:r>
              <a:rPr lang="en-US" sz="1000" dirty="0">
                <a:latin typeface="+mj-lt"/>
              </a:rPr>
              <a:t>Microsoft Purview compliance portal</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Security &amp; Identity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a:xfrm>
            <a:off x="342900" y="855080"/>
            <a:ext cx="3955312" cy="2754029"/>
          </a:xfrm>
        </p:spPr>
        <p:txBody>
          <a:bodyPr/>
          <a:lstStyle/>
          <a:p>
            <a:pPr algn="just"/>
            <a:r>
              <a:rPr lang="en-US" sz="1000" dirty="0">
                <a:hlinkClick r:id="rId2"/>
              </a:rPr>
              <a:t>Updated retirement date for managing authentication methods in legacy Multifactor Authentication (MFA) &amp; Self-Service Password Reset (SSPR) policies</a:t>
            </a:r>
            <a:endParaRPr lang="en-US" sz="1000" dirty="0"/>
          </a:p>
          <a:p>
            <a:pPr algn="just"/>
            <a:r>
              <a:rPr lang="en-US" sz="1000" dirty="0"/>
              <a:t>The retirement of the legacy MFA and SSPR policies pushed back to September 30, 2025</a:t>
            </a:r>
          </a:p>
          <a:p>
            <a:pPr algn="just"/>
            <a:r>
              <a:rPr lang="en-US" sz="1000" dirty="0"/>
              <a:t>Organizations should migrate their methods to the converged authentication methods policy where methods can be managed centrally for all authentication scenarios including passwordless, multi-factor authentication and self-service password reset.</a:t>
            </a:r>
          </a:p>
          <a:p>
            <a:pPr marL="171450" indent="-171450" algn="just">
              <a:buFont typeface="Arial" panose="020B0604020202020204" pitchFamily="34" charset="0"/>
              <a:buChar char="•"/>
            </a:pPr>
            <a:r>
              <a:rPr lang="en-US" sz="1000" dirty="0"/>
              <a:t>Legacy MFA policy: Security &gt; Multifactor authentication &gt; Additional cloud-based multifactor authentication settings</a:t>
            </a:r>
          </a:p>
          <a:p>
            <a:pPr marL="171450" indent="-171450" algn="just">
              <a:buFont typeface="Arial" panose="020B0604020202020204" pitchFamily="34" charset="0"/>
              <a:buChar char="•"/>
            </a:pPr>
            <a:r>
              <a:rPr lang="en-US" sz="1000" dirty="0"/>
              <a:t>Self-service password reset (SSPR): Password reset &gt; Authentication methods</a:t>
            </a:r>
          </a:p>
          <a:p>
            <a:pPr algn="just"/>
            <a:r>
              <a:rPr lang="en-US" sz="1000" dirty="0"/>
              <a:t>There is a three steps migration approach:</a:t>
            </a:r>
          </a:p>
          <a:p>
            <a:pPr algn="just"/>
            <a:endParaRPr lang="en-US" sz="1000" dirty="0"/>
          </a:p>
          <a:p>
            <a:pPr algn="just"/>
            <a:endParaRPr lang="en-US" sz="1000" dirty="0"/>
          </a:p>
        </p:txBody>
      </p:sp>
      <p:graphicFrame>
        <p:nvGraphicFramePr>
          <p:cNvPr id="2" name="Table 1">
            <a:extLst>
              <a:ext uri="{FF2B5EF4-FFF2-40B4-BE49-F238E27FC236}">
                <a16:creationId xmlns:a16="http://schemas.microsoft.com/office/drawing/2014/main" id="{CF201586-CB82-8D2A-FFDF-FE3A213E6F9A}"/>
              </a:ext>
            </a:extLst>
          </p:cNvPr>
          <p:cNvGraphicFramePr>
            <a:graphicFrameLocks noGrp="1"/>
          </p:cNvGraphicFramePr>
          <p:nvPr>
            <p:extLst>
              <p:ext uri="{D42A27DB-BD31-4B8C-83A1-F6EECF244321}">
                <p14:modId xmlns:p14="http://schemas.microsoft.com/office/powerpoint/2010/main" val="2395887951"/>
              </p:ext>
            </p:extLst>
          </p:nvPr>
        </p:nvGraphicFramePr>
        <p:xfrm>
          <a:off x="232626" y="3598280"/>
          <a:ext cx="4065586" cy="1371600"/>
        </p:xfrm>
        <a:graphic>
          <a:graphicData uri="http://schemas.openxmlformats.org/drawingml/2006/table">
            <a:tbl>
              <a:tblPr/>
              <a:tblGrid>
                <a:gridCol w="1625970">
                  <a:extLst>
                    <a:ext uri="{9D8B030D-6E8A-4147-A177-3AD203B41FA5}">
                      <a16:colId xmlns:a16="http://schemas.microsoft.com/office/drawing/2014/main" val="1835859803"/>
                    </a:ext>
                  </a:extLst>
                </a:gridCol>
                <a:gridCol w="2439616">
                  <a:extLst>
                    <a:ext uri="{9D8B030D-6E8A-4147-A177-3AD203B41FA5}">
                      <a16:colId xmlns:a16="http://schemas.microsoft.com/office/drawing/2014/main" val="923684202"/>
                    </a:ext>
                  </a:extLst>
                </a:gridCol>
              </a:tblGrid>
              <a:tr h="0">
                <a:tc>
                  <a:txBody>
                    <a:bodyPr/>
                    <a:lstStyle/>
                    <a:p>
                      <a:pPr algn="l" fontAlgn="t"/>
                      <a:r>
                        <a:rPr lang="en-US" sz="800" dirty="0">
                          <a:effectLst/>
                          <a:latin typeface="+mj-lt"/>
                        </a:rPr>
                        <a:t>Pre-migration</a:t>
                      </a:r>
                    </a:p>
                  </a:txBody>
                  <a:tcPr>
                    <a:lnL>
                      <a:noFill/>
                    </a:lnL>
                    <a:lnR>
                      <a:noFill/>
                    </a:lnR>
                    <a:lnT>
                      <a:noFill/>
                    </a:lnT>
                    <a:lnB>
                      <a:noFill/>
                    </a:lnB>
                    <a:solidFill>
                      <a:srgbClr val="FFFFFF"/>
                    </a:solidFill>
                  </a:tcPr>
                </a:tc>
                <a:tc>
                  <a:txBody>
                    <a:bodyPr/>
                    <a:lstStyle/>
                    <a:p>
                      <a:pPr algn="l" fontAlgn="t"/>
                      <a:r>
                        <a:rPr lang="en-US" sz="800" dirty="0">
                          <a:effectLst/>
                          <a:latin typeface="+mj-lt"/>
                        </a:rPr>
                        <a:t>The Authentication methods policy is used only for authentication.</a:t>
                      </a:r>
                      <a:br>
                        <a:rPr lang="en-US" sz="800" dirty="0">
                          <a:effectLst/>
                          <a:latin typeface="+mj-lt"/>
                        </a:rPr>
                      </a:br>
                      <a:r>
                        <a:rPr lang="en-US" sz="800" dirty="0">
                          <a:effectLst/>
                          <a:latin typeface="+mj-lt"/>
                        </a:rPr>
                        <a:t>Legacy policy settings are respected.</a:t>
                      </a:r>
                    </a:p>
                  </a:txBody>
                  <a:tcPr>
                    <a:lnL>
                      <a:noFill/>
                    </a:lnL>
                    <a:lnR>
                      <a:noFill/>
                    </a:lnR>
                    <a:lnT>
                      <a:noFill/>
                    </a:lnT>
                    <a:lnB>
                      <a:noFill/>
                    </a:lnB>
                    <a:solidFill>
                      <a:srgbClr val="FFFFFF"/>
                    </a:solidFill>
                  </a:tcPr>
                </a:tc>
                <a:extLst>
                  <a:ext uri="{0D108BD9-81ED-4DB2-BD59-A6C34878D82A}">
                    <a16:rowId xmlns:a16="http://schemas.microsoft.com/office/drawing/2014/main" val="512535585"/>
                  </a:ext>
                </a:extLst>
              </a:tr>
              <a:tr h="0">
                <a:tc>
                  <a:txBody>
                    <a:bodyPr/>
                    <a:lstStyle/>
                    <a:p>
                      <a:pPr algn="l" fontAlgn="t"/>
                      <a:r>
                        <a:rPr lang="en-US" sz="800">
                          <a:effectLst/>
                          <a:latin typeface="+mj-lt"/>
                        </a:rPr>
                        <a:t>Migration in Progress</a:t>
                      </a:r>
                    </a:p>
                  </a:txBody>
                  <a:tcPr>
                    <a:lnL>
                      <a:noFill/>
                    </a:lnL>
                    <a:lnR>
                      <a:noFill/>
                    </a:lnR>
                    <a:lnT>
                      <a:noFill/>
                    </a:lnT>
                    <a:lnB>
                      <a:noFill/>
                    </a:lnB>
                    <a:solidFill>
                      <a:srgbClr val="FFFFFF"/>
                    </a:solidFill>
                  </a:tcPr>
                </a:tc>
                <a:tc>
                  <a:txBody>
                    <a:bodyPr/>
                    <a:lstStyle/>
                    <a:p>
                      <a:pPr algn="l" fontAlgn="t"/>
                      <a:r>
                        <a:rPr lang="en-US" sz="800" dirty="0">
                          <a:effectLst/>
                          <a:latin typeface="+mj-lt"/>
                        </a:rPr>
                        <a:t>The Authentication methods policy is used for authentication and SSPR.</a:t>
                      </a:r>
                      <a:br>
                        <a:rPr lang="en-US" sz="800" dirty="0">
                          <a:effectLst/>
                          <a:latin typeface="+mj-lt"/>
                        </a:rPr>
                      </a:br>
                      <a:r>
                        <a:rPr lang="en-US" sz="800" dirty="0">
                          <a:effectLst/>
                          <a:latin typeface="+mj-lt"/>
                        </a:rPr>
                        <a:t>Legacy policy settings are respected.</a:t>
                      </a:r>
                    </a:p>
                  </a:txBody>
                  <a:tcPr>
                    <a:lnL>
                      <a:noFill/>
                    </a:lnL>
                    <a:lnR>
                      <a:noFill/>
                    </a:lnR>
                    <a:lnT>
                      <a:noFill/>
                    </a:lnT>
                    <a:lnB>
                      <a:noFill/>
                    </a:lnB>
                    <a:solidFill>
                      <a:srgbClr val="FFFFFF"/>
                    </a:solidFill>
                  </a:tcPr>
                </a:tc>
                <a:extLst>
                  <a:ext uri="{0D108BD9-81ED-4DB2-BD59-A6C34878D82A}">
                    <a16:rowId xmlns:a16="http://schemas.microsoft.com/office/drawing/2014/main" val="347260917"/>
                  </a:ext>
                </a:extLst>
              </a:tr>
              <a:tr h="0">
                <a:tc>
                  <a:txBody>
                    <a:bodyPr/>
                    <a:lstStyle/>
                    <a:p>
                      <a:pPr algn="l" fontAlgn="t"/>
                      <a:r>
                        <a:rPr lang="en-US" sz="800">
                          <a:effectLst/>
                          <a:latin typeface="+mj-lt"/>
                        </a:rPr>
                        <a:t>Migration Complete</a:t>
                      </a:r>
                    </a:p>
                  </a:txBody>
                  <a:tcPr>
                    <a:lnL>
                      <a:noFill/>
                    </a:lnL>
                    <a:lnR>
                      <a:noFill/>
                    </a:lnR>
                    <a:lnT>
                      <a:noFill/>
                    </a:lnT>
                    <a:lnB>
                      <a:noFill/>
                    </a:lnB>
                    <a:solidFill>
                      <a:srgbClr val="FFFFFF"/>
                    </a:solidFill>
                  </a:tcPr>
                </a:tc>
                <a:tc>
                  <a:txBody>
                    <a:bodyPr/>
                    <a:lstStyle/>
                    <a:p>
                      <a:pPr algn="l" fontAlgn="t"/>
                      <a:r>
                        <a:rPr lang="en-US" sz="800" dirty="0">
                          <a:effectLst/>
                          <a:latin typeface="+mj-lt"/>
                        </a:rPr>
                        <a:t>Only the Authentication methods policy is used for authentication and SSPR.</a:t>
                      </a:r>
                      <a:br>
                        <a:rPr lang="en-US" sz="800" dirty="0">
                          <a:effectLst/>
                          <a:latin typeface="+mj-lt"/>
                        </a:rPr>
                      </a:br>
                      <a:r>
                        <a:rPr lang="en-US" sz="800" dirty="0">
                          <a:effectLst/>
                          <a:latin typeface="+mj-lt"/>
                        </a:rPr>
                        <a:t>Legacy policy settings are ignored.</a:t>
                      </a:r>
                    </a:p>
                  </a:txBody>
                  <a:tcPr>
                    <a:lnL>
                      <a:noFill/>
                    </a:lnL>
                    <a:lnR>
                      <a:noFill/>
                    </a:lnR>
                    <a:lnT>
                      <a:noFill/>
                    </a:lnT>
                    <a:lnB>
                      <a:noFill/>
                    </a:lnB>
                    <a:solidFill>
                      <a:srgbClr val="FFFFFF"/>
                    </a:solidFill>
                  </a:tcPr>
                </a:tc>
                <a:extLst>
                  <a:ext uri="{0D108BD9-81ED-4DB2-BD59-A6C34878D82A}">
                    <a16:rowId xmlns:a16="http://schemas.microsoft.com/office/drawing/2014/main" val="252907539"/>
                  </a:ext>
                </a:extLst>
              </a:tr>
            </a:tbl>
          </a:graphicData>
        </a:graphic>
      </p:graphicFrame>
    </p:spTree>
    <p:extLst>
      <p:ext uri="{BB962C8B-B14F-4D97-AF65-F5344CB8AC3E}">
        <p14:creationId xmlns:p14="http://schemas.microsoft.com/office/powerpoint/2010/main" val="89670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General Availability - Recovery of deleted application and service principals is now available</a:t>
            </a:r>
            <a:endParaRPr lang="en-US" sz="1000" dirty="0">
              <a:latin typeface="+mj-lt"/>
            </a:endParaRPr>
          </a:p>
          <a:p>
            <a:pPr algn="just"/>
            <a:r>
              <a:rPr lang="en-US" sz="1000" dirty="0">
                <a:latin typeface="+mj-lt"/>
              </a:rPr>
              <a:t>With this release, it is now possible to recover applications along with their original service principals, eliminating the need for extensive reconfiguration and code changes. It significantly improves the application recovery story and addresses a long-standing customer need. This change is beneficial:</a:t>
            </a:r>
          </a:p>
          <a:p>
            <a:pPr marL="171450" indent="-171450" algn="just">
              <a:buFont typeface="Arial" panose="020B0604020202020204" pitchFamily="34" charset="0"/>
              <a:buChar char="•"/>
            </a:pPr>
            <a:r>
              <a:rPr lang="en-US" sz="1000" dirty="0">
                <a:latin typeface="+mj-lt"/>
              </a:rPr>
              <a:t>Faster Recovery</a:t>
            </a:r>
          </a:p>
          <a:p>
            <a:pPr marL="171450" indent="-171450" algn="just">
              <a:buFont typeface="Arial" panose="020B0604020202020204" pitchFamily="34" charset="0"/>
              <a:buChar char="•"/>
            </a:pPr>
            <a:r>
              <a:rPr lang="en-US" sz="1000" dirty="0">
                <a:latin typeface="+mj-lt"/>
              </a:rPr>
              <a:t>Cost Savings</a:t>
            </a:r>
          </a:p>
          <a:p>
            <a:pPr marL="171450" indent="-171450" algn="just">
              <a:buFont typeface="Arial" panose="020B0604020202020204" pitchFamily="34" charset="0"/>
              <a:buChar char="•"/>
            </a:pPr>
            <a:r>
              <a:rPr lang="en-US" sz="1000" dirty="0">
                <a:latin typeface="+mj-lt"/>
              </a:rPr>
              <a:t>Preserved Data</a:t>
            </a:r>
          </a:p>
          <a:p>
            <a:pPr marL="171450" indent="-171450" algn="just">
              <a:buFont typeface="Arial" panose="020B0604020202020204" pitchFamily="34" charset="0"/>
              <a:buChar char="•"/>
            </a:pPr>
            <a:r>
              <a:rPr lang="en-US" sz="1000" dirty="0">
                <a:latin typeface="+mj-lt"/>
              </a:rPr>
              <a:t>Improved User Experience</a:t>
            </a:r>
          </a:p>
          <a:p>
            <a:pPr algn="just"/>
            <a:r>
              <a:rPr lang="en-US" sz="1000" dirty="0">
                <a:latin typeface="+mj-lt"/>
              </a:rPr>
              <a:t>The deleted applications are available for restore within the 30 days. It is also possible t o permanently delete the application.</a:t>
            </a: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Security &amp; Identity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Optimized MFA OTP delivery via WhatsApp</a:t>
            </a:r>
            <a:endParaRPr lang="en-US" sz="1000" dirty="0"/>
          </a:p>
          <a:p>
            <a:pPr algn="just"/>
            <a:r>
              <a:rPr lang="en-US" sz="1000" dirty="0"/>
              <a:t>Entra ID (Azure AD) MFA supports delivering one-time passcodes (OTPs) via text message. These texts get sent to the default messaging app on a user's phone depending on the phone's operating system. In many countries though, these default apps aren't users' primary messaging apps. To help deliver OTPs to users on their preferred messaging platforms, Entra ID will roll out OTP delivery to WhatsApp in select regions.</a:t>
            </a:r>
          </a:p>
          <a:p>
            <a:pPr algn="just"/>
            <a:r>
              <a:rPr lang="en-US" sz="1000" dirty="0"/>
              <a:t>Starting mid-September 2023, users in India, Indonesia, and New Zealand may start receiving MFA text messages via WhatsApp. Users that fit the following criteria are subject, but not guaranteed, to receive the updated experience:</a:t>
            </a:r>
          </a:p>
          <a:p>
            <a:pPr marL="171450" indent="-171450" algn="just">
              <a:buFont typeface="Arial" panose="020B0604020202020204" pitchFamily="34" charset="0"/>
              <a:buChar char="•"/>
            </a:pPr>
            <a:r>
              <a:rPr lang="en-US" sz="1000" dirty="0"/>
              <a:t>Enabled for text messages / SMS as an authentication method</a:t>
            </a:r>
          </a:p>
          <a:p>
            <a:pPr marL="171450" indent="-171450" algn="just">
              <a:buFont typeface="Arial" panose="020B0604020202020204" pitchFamily="34" charset="0"/>
              <a:buChar char="•"/>
            </a:pPr>
            <a:r>
              <a:rPr lang="en-US" sz="1000" dirty="0"/>
              <a:t>Already use WhatsApp</a:t>
            </a:r>
          </a:p>
          <a:p>
            <a:pPr marL="171450" indent="-171450" algn="just">
              <a:buFont typeface="Arial" panose="020B0604020202020204" pitchFamily="34" charset="0"/>
              <a:buChar char="•"/>
            </a:pPr>
            <a:r>
              <a:rPr lang="en-US" sz="1000" dirty="0"/>
              <a:t>Have a phone number with a country code in one of the listed countries</a:t>
            </a:r>
          </a:p>
          <a:p>
            <a:pPr algn="just"/>
            <a:r>
              <a:rPr lang="en-US" sz="1000" dirty="0"/>
              <a:t> Organizations with users in the listed countries that don't want their users to receive MFA text messages through WhatsApp will need to disable text messages as an authentication method in their tenant(s). </a:t>
            </a:r>
          </a:p>
        </p:txBody>
      </p:sp>
    </p:spTree>
    <p:extLst>
      <p:ext uri="{BB962C8B-B14F-4D97-AF65-F5344CB8AC3E}">
        <p14:creationId xmlns:p14="http://schemas.microsoft.com/office/powerpoint/2010/main" val="132517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600" dirty="0"/>
              <a:t>Security &amp; Identity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2"/>
              </a:rPr>
              <a:t>Just-in-time access to privileged roles with PIM for groups is GA</a:t>
            </a:r>
            <a:endParaRPr lang="en-US" sz="1000" dirty="0"/>
          </a:p>
          <a:p>
            <a:pPr algn="just"/>
            <a:r>
              <a:rPr lang="en-US" sz="1000" dirty="0"/>
              <a:t>With the just-in-time group membership capability, it is possible to further simplify least privilege access by enabling just-in-time access for all resources that support security group or Microsoft 365 group assignments. This includes support for a wide range of roles such as Microsoft Entra roles, Azure resource roles, Microsoft Intune and non-Microsoft application roles and services. IT admins, developers, and security experts can now activate group membership once and have access to all defined resources precisely when needed to do their job.</a:t>
            </a:r>
          </a:p>
          <a:p>
            <a:pPr algn="just"/>
            <a:r>
              <a:rPr lang="en-US" sz="1000" dirty="0"/>
              <a:t>PIM for Groups supports:</a:t>
            </a:r>
          </a:p>
          <a:p>
            <a:pPr marL="171450" indent="-171450" algn="just">
              <a:buFont typeface="Arial" panose="020B0604020202020204" pitchFamily="34" charset="0"/>
              <a:buChar char="•"/>
            </a:pPr>
            <a:r>
              <a:rPr lang="en-US" sz="1000" dirty="0"/>
              <a:t>Just-in-time group membership and ownership. Members get access to various resources through the group membership, while owners can manage group properties such as membership.</a:t>
            </a:r>
          </a:p>
          <a:p>
            <a:pPr marL="171450" indent="-171450" algn="just">
              <a:buFont typeface="Arial" panose="020B0604020202020204" pitchFamily="34" charset="0"/>
              <a:buChar char="•"/>
            </a:pPr>
            <a:r>
              <a:rPr lang="en-US" sz="1000" dirty="0"/>
              <a:t>Role-assignable and non-role-assignable groups, which removed the previous limit of 500 groups managed in PIM.</a:t>
            </a:r>
          </a:p>
          <a:p>
            <a:pPr marL="171450" indent="-171450" algn="just">
              <a:buFont typeface="Arial" panose="020B0604020202020204" pitchFamily="34" charset="0"/>
              <a:buChar char="•"/>
            </a:pPr>
            <a:r>
              <a:rPr lang="en-US" sz="1000" dirty="0"/>
              <a:t>Security and Microsoft 365 group types.</a:t>
            </a:r>
          </a:p>
          <a:p>
            <a:pPr marL="171450" indent="-171450" algn="just">
              <a:buFont typeface="Arial" panose="020B0604020202020204" pitchFamily="34" charset="0"/>
              <a:buChar char="•"/>
            </a:pPr>
            <a:endParaRPr lang="en-US" sz="1000" dirty="0"/>
          </a:p>
          <a:p>
            <a:pPr algn="just"/>
            <a:r>
              <a:rPr lang="en-US" sz="1000" dirty="0"/>
              <a:t>Microsoft Entra ID P2 is required</a:t>
            </a:r>
          </a:p>
        </p:txBody>
      </p:sp>
      <p:pic>
        <p:nvPicPr>
          <p:cNvPr id="3074" name="Picture 2" descr="thumbnail image 1 of blog post titled &#10; &#10; &#10;  &#10; &#10; &#10; &#10;    &#10;  &#10;   &#10;    &#10;      &#10;       Just-in-time access to groups and Conditional Access integration in Privileged Identity Management&#10;       &#10;      &#10;     &#10;   &#10;  &#10; &#10;   &#10; &#10; &#10; &#10; &#10; &#10;">
            <a:extLst>
              <a:ext uri="{FF2B5EF4-FFF2-40B4-BE49-F238E27FC236}">
                <a16:creationId xmlns:a16="http://schemas.microsoft.com/office/drawing/2014/main" id="{30A3B0D3-1BC7-1B67-860A-34895B457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455" y="1062898"/>
            <a:ext cx="4121406" cy="2139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98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D08917-D2C7-2978-4CAC-CF226777F9D6}"/>
              </a:ext>
            </a:extLst>
          </p:cNvPr>
          <p:cNvSpPr>
            <a:spLocks noGrp="1"/>
          </p:cNvSpPr>
          <p:nvPr>
            <p:ph type="body" sz="quarter" idx="10"/>
          </p:nvPr>
        </p:nvSpPr>
        <p:spPr/>
        <p:txBody>
          <a:bodyPr/>
          <a:lstStyle/>
          <a:p>
            <a:r>
              <a:rPr lang="en-US" sz="1000" dirty="0">
                <a:latin typeface="+mj-lt"/>
                <a:hlinkClick r:id="rId2"/>
              </a:rPr>
              <a:t>Microsoft Cloud for Sovereignty – public preview</a:t>
            </a:r>
            <a:endParaRPr lang="en-US" sz="1000" dirty="0">
              <a:latin typeface="+mj-lt"/>
            </a:endParaRPr>
          </a:p>
          <a:p>
            <a:endParaRPr lang="en-US" sz="1000" dirty="0">
              <a:latin typeface="+mj-lt"/>
            </a:endParaRPr>
          </a:p>
        </p:txBody>
      </p:sp>
      <p:sp>
        <p:nvSpPr>
          <p:cNvPr id="3" name="Title 2">
            <a:extLst>
              <a:ext uri="{FF2B5EF4-FFF2-40B4-BE49-F238E27FC236}">
                <a16:creationId xmlns:a16="http://schemas.microsoft.com/office/drawing/2014/main" id="{3B8B2616-E42B-CE32-31BE-6755838D1171}"/>
              </a:ext>
            </a:extLst>
          </p:cNvPr>
          <p:cNvSpPr>
            <a:spLocks noGrp="1"/>
          </p:cNvSpPr>
          <p:nvPr>
            <p:ph type="title"/>
          </p:nvPr>
        </p:nvSpPr>
        <p:spPr/>
        <p:txBody>
          <a:bodyPr/>
          <a:lstStyle/>
          <a:p>
            <a:r>
              <a:rPr lang="en-US" sz="1800" dirty="0"/>
              <a:t>Security &amp; Identity Updates</a:t>
            </a:r>
            <a:endParaRPr lang="en-US" dirty="0"/>
          </a:p>
        </p:txBody>
      </p:sp>
      <p:sp>
        <p:nvSpPr>
          <p:cNvPr id="4" name="Text Placeholder 3">
            <a:extLst>
              <a:ext uri="{FF2B5EF4-FFF2-40B4-BE49-F238E27FC236}">
                <a16:creationId xmlns:a16="http://schemas.microsoft.com/office/drawing/2014/main" id="{92E81C5D-437C-90F8-6B49-3D113D3E39FA}"/>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01A0F1D1-C64F-66E4-54F8-4FB138666B74}"/>
              </a:ext>
            </a:extLst>
          </p:cNvPr>
          <p:cNvSpPr>
            <a:spLocks noGrp="1"/>
          </p:cNvSpPr>
          <p:nvPr>
            <p:ph type="body" sz="quarter" idx="16"/>
          </p:nvPr>
        </p:nvSpPr>
        <p:spPr/>
        <p:txBody>
          <a:bodyPr/>
          <a:lstStyle/>
          <a:p>
            <a:pPr algn="just"/>
            <a:r>
              <a:rPr lang="en-US" sz="1000" dirty="0">
                <a:hlinkClick r:id="rId3"/>
              </a:rPr>
              <a:t>Enforce security requirements for activation using PIM integration with Conditional Access</a:t>
            </a:r>
            <a:endParaRPr lang="en-US" sz="1000" dirty="0"/>
          </a:p>
          <a:p>
            <a:pPr algn="just"/>
            <a:r>
              <a:rPr lang="en-US" sz="1000" dirty="0"/>
              <a:t>Conditional Access authentication context allows to apply granular policies to sensitive data and actions, going beyond app-level policies. By combining PIM with Conditional Access, It is possible to enforce specific requirements for PIM role activations, enhancing security posture. During public preview, customers have leveraged this integration for various scenarios, such as:  </a:t>
            </a:r>
          </a:p>
          <a:p>
            <a:pPr marL="171450" indent="-171450" algn="just">
              <a:buFont typeface="Arial" panose="020B0604020202020204" pitchFamily="34" charset="0"/>
              <a:buChar char="•"/>
            </a:pPr>
            <a:r>
              <a:rPr lang="en-US" sz="1000" dirty="0"/>
              <a:t>Requiring strong modern authentication methods, using Conditional Access Authentication Strengths.</a:t>
            </a:r>
          </a:p>
          <a:p>
            <a:pPr marL="171450" indent="-171450" algn="just">
              <a:buFont typeface="Arial" panose="020B0604020202020204" pitchFamily="34" charset="0"/>
              <a:buChar char="•"/>
            </a:pPr>
            <a:r>
              <a:rPr lang="en-US" sz="1000" dirty="0"/>
              <a:t>Requiring a compliant device for role activation.</a:t>
            </a:r>
          </a:p>
          <a:p>
            <a:pPr marL="171450" indent="-171450" algn="just">
              <a:buFont typeface="Arial" panose="020B0604020202020204" pitchFamily="34" charset="0"/>
              <a:buChar char="•"/>
            </a:pPr>
            <a:r>
              <a:rPr lang="en-US" sz="1000" dirty="0"/>
              <a:t>Validating the user’s location through GPS-based named locations.</a:t>
            </a:r>
          </a:p>
          <a:p>
            <a:pPr marL="171450" indent="-171450" algn="just">
              <a:buFont typeface="Arial" panose="020B0604020202020204" pitchFamily="34" charset="0"/>
              <a:buChar char="•"/>
            </a:pPr>
            <a:r>
              <a:rPr lang="en-US" sz="1000" dirty="0"/>
              <a:t>Blocking activation for risky users using Microsoft Entra ID Protection.</a:t>
            </a:r>
          </a:p>
        </p:txBody>
      </p:sp>
      <p:pic>
        <p:nvPicPr>
          <p:cNvPr id="4098" name="Picture 2" descr="thumbnail image 2 of blog post titled &#10; &#10; &#10;  &#10; &#10; &#10; &#10;    &#10;  &#10;   &#10;    &#10;      &#10;       Just-in-time access to groups and Conditional Access integration in Privileged Identity Management&#10;       &#10;      &#10;     &#10;   &#10;  &#10; &#10;   &#10; &#10; &#10; &#10; &#10; &#10;">
            <a:extLst>
              <a:ext uri="{FF2B5EF4-FFF2-40B4-BE49-F238E27FC236}">
                <a16:creationId xmlns:a16="http://schemas.microsoft.com/office/drawing/2014/main" id="{62458A74-D744-359F-852E-299300709C2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3002" y="3269671"/>
            <a:ext cx="2847723" cy="142831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LZ Preview Architecture Diagram">
            <a:extLst>
              <a:ext uri="{FF2B5EF4-FFF2-40B4-BE49-F238E27FC236}">
                <a16:creationId xmlns:a16="http://schemas.microsoft.com/office/drawing/2014/main" id="{697FA198-9C2B-3BE9-06B8-07526E54C07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12888" y="1195393"/>
            <a:ext cx="4434531" cy="3774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62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39168-7046-60A5-1EEA-8D2B5EAAE24F}"/>
              </a:ext>
            </a:extLst>
          </p:cNvPr>
          <p:cNvSpPr>
            <a:spLocks noGrp="1"/>
          </p:cNvSpPr>
          <p:nvPr>
            <p:ph type="body" sz="quarter" idx="13"/>
          </p:nvPr>
        </p:nvSpPr>
        <p:spPr>
          <a:xfrm>
            <a:off x="252845" y="1285875"/>
            <a:ext cx="8796812" cy="1714500"/>
          </a:xfrm>
        </p:spPr>
        <p:txBody>
          <a:bodyPr/>
          <a:lstStyle/>
          <a:p>
            <a:r>
              <a:rPr lang="en-US" sz="4000" dirty="0"/>
              <a:t>Management &amp; Governance</a:t>
            </a:r>
          </a:p>
        </p:txBody>
      </p:sp>
    </p:spTree>
    <p:extLst>
      <p:ext uri="{BB962C8B-B14F-4D97-AF65-F5344CB8AC3E}">
        <p14:creationId xmlns:p14="http://schemas.microsoft.com/office/powerpoint/2010/main" val="3479183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5D0A865-EAC9-D4DF-765C-2BBCA9EC1F5C}"/>
              </a:ext>
            </a:extLst>
          </p:cNvPr>
          <p:cNvSpPr>
            <a:spLocks noGrp="1"/>
          </p:cNvSpPr>
          <p:nvPr>
            <p:ph type="body" sz="quarter" idx="10"/>
          </p:nvPr>
        </p:nvSpPr>
        <p:spPr/>
        <p:txBody>
          <a:bodyPr/>
          <a:lstStyle/>
          <a:p>
            <a:pPr algn="just"/>
            <a:r>
              <a:rPr lang="en-US" sz="1000" dirty="0">
                <a:latin typeface="+mj-lt"/>
                <a:hlinkClick r:id="rId2"/>
              </a:rPr>
              <a:t>Public Preview: Azure Data Explorer Add-On for Splunk</a:t>
            </a:r>
            <a:endParaRPr lang="en-US" sz="1000" dirty="0">
              <a:latin typeface="+mj-lt"/>
            </a:endParaRPr>
          </a:p>
          <a:p>
            <a:pPr algn="just"/>
            <a:r>
              <a:rPr lang="en-US" sz="1000" dirty="0">
                <a:latin typeface="+mj-lt"/>
              </a:rPr>
              <a:t>MS announced the public preview of Azure Data Explorer Add-On for Splunk.</a:t>
            </a:r>
          </a:p>
          <a:p>
            <a:pPr algn="just"/>
            <a:r>
              <a:rPr lang="en-US" sz="1000" dirty="0">
                <a:latin typeface="+mj-lt"/>
              </a:rPr>
              <a:t>Azure Data Explorer Add-on for Splunk allows users to effortlessly ingest data from Splunk to Azure Data Explorer.</a:t>
            </a:r>
          </a:p>
          <a:p>
            <a:pPr algn="just"/>
            <a:r>
              <a:rPr lang="en-US" sz="1000" dirty="0">
                <a:latin typeface="+mj-lt"/>
              </a:rPr>
              <a:t>This add-on uses </a:t>
            </a:r>
            <a:r>
              <a:rPr lang="en-US" sz="1000" dirty="0" err="1">
                <a:latin typeface="+mj-lt"/>
              </a:rPr>
              <a:t>kusto</a:t>
            </a:r>
            <a:r>
              <a:rPr lang="en-US" sz="1000" dirty="0">
                <a:latin typeface="+mj-lt"/>
              </a:rPr>
              <a:t> python </a:t>
            </a:r>
            <a:r>
              <a:rPr lang="en-US" sz="1000" dirty="0" err="1">
                <a:latin typeface="+mj-lt"/>
              </a:rPr>
              <a:t>sdk</a:t>
            </a:r>
            <a:r>
              <a:rPr lang="en-US" sz="1000" dirty="0">
                <a:latin typeface="+mj-lt"/>
              </a:rPr>
              <a:t> to send log data to Microsoft Azure Data Explorer. Hence, this addon supports queued mode of ingestion by default. This addon has a durable feature as well which helps to minimize data loss during any unexpected network error scenarios. Although durability in ingestion comes at the cost of throughput, therefore it is advised to use this option judiciously.</a:t>
            </a:r>
          </a:p>
          <a:p>
            <a:pPr algn="just"/>
            <a:endParaRPr lang="en-US" sz="1000" dirty="0">
              <a:latin typeface="+mj-lt"/>
            </a:endParaRPr>
          </a:p>
        </p:txBody>
      </p:sp>
      <p:sp>
        <p:nvSpPr>
          <p:cNvPr id="11" name="Title 10">
            <a:extLst>
              <a:ext uri="{FF2B5EF4-FFF2-40B4-BE49-F238E27FC236}">
                <a16:creationId xmlns:a16="http://schemas.microsoft.com/office/drawing/2014/main" id="{0A19052D-1C06-3BF6-CD73-31098A5519FB}"/>
              </a:ext>
            </a:extLst>
          </p:cNvPr>
          <p:cNvSpPr>
            <a:spLocks noGrp="1"/>
          </p:cNvSpPr>
          <p:nvPr>
            <p:ph type="title"/>
          </p:nvPr>
        </p:nvSpPr>
        <p:spPr/>
        <p:txBody>
          <a:bodyPr/>
          <a:lstStyle/>
          <a:p>
            <a:r>
              <a:rPr lang="en-US" sz="1800" dirty="0"/>
              <a:t>Management &amp; Governance Updates</a:t>
            </a:r>
            <a:endParaRPr lang="en-US" dirty="0"/>
          </a:p>
        </p:txBody>
      </p:sp>
      <p:sp>
        <p:nvSpPr>
          <p:cNvPr id="13" name="Text Placeholder 12">
            <a:extLst>
              <a:ext uri="{FF2B5EF4-FFF2-40B4-BE49-F238E27FC236}">
                <a16:creationId xmlns:a16="http://schemas.microsoft.com/office/drawing/2014/main" id="{AB83368C-23D2-63DD-1F2B-65AB8A48B236}"/>
              </a:ext>
            </a:extLst>
          </p:cNvPr>
          <p:cNvSpPr>
            <a:spLocks noGrp="1"/>
          </p:cNvSpPr>
          <p:nvPr>
            <p:ph type="body" sz="quarter" idx="15"/>
          </p:nvPr>
        </p:nvSpPr>
        <p:spPr/>
        <p:txBody>
          <a:bodyPr/>
          <a:lstStyle/>
          <a:p>
            <a:endParaRPr lang="en-US"/>
          </a:p>
        </p:txBody>
      </p:sp>
      <p:sp>
        <p:nvSpPr>
          <p:cNvPr id="14" name="Text Placeholder 13">
            <a:extLst>
              <a:ext uri="{FF2B5EF4-FFF2-40B4-BE49-F238E27FC236}">
                <a16:creationId xmlns:a16="http://schemas.microsoft.com/office/drawing/2014/main" id="{1DF1A36F-4250-259D-24AE-F82FE69A7F7E}"/>
              </a:ext>
            </a:extLst>
          </p:cNvPr>
          <p:cNvSpPr>
            <a:spLocks noGrp="1"/>
          </p:cNvSpPr>
          <p:nvPr>
            <p:ph type="body" sz="quarter" idx="16"/>
          </p:nvPr>
        </p:nvSpPr>
        <p:spPr/>
        <p:txBody>
          <a:bodyPr/>
          <a:lstStyle/>
          <a:p>
            <a:pPr algn="just"/>
            <a:r>
              <a:rPr lang="en-US" sz="1000" dirty="0">
                <a:hlinkClick r:id="rId3"/>
              </a:rPr>
              <a:t>General availability: Microsoft Azure now available from new cloud region in Italy</a:t>
            </a:r>
            <a:endParaRPr lang="en-US" sz="1000" dirty="0"/>
          </a:p>
          <a:p>
            <a:pPr algn="just"/>
            <a:r>
              <a:rPr lang="en-US" sz="1000" dirty="0"/>
              <a:t>MS launched our newest datacenter region in Italy. The Italy North datacenter region includes Azure Availability Zones, which offer additional resiliency for applications by designing the region with unique physical datacenter locations with independent power, network, and cooling for additional tolerance to datacenter failures.</a:t>
            </a:r>
          </a:p>
          <a:p>
            <a:pPr algn="just"/>
            <a:r>
              <a:rPr lang="en-US" sz="1000" dirty="0"/>
              <a:t>For customers looking to leverage the new region and Availability Zones, Azure offers region portability for multiple resources with Azure Resource Mover. </a:t>
            </a:r>
          </a:p>
        </p:txBody>
      </p:sp>
      <p:pic>
        <p:nvPicPr>
          <p:cNvPr id="1026" name="Picture 2" descr="thumbnail image 1 of blog post titled &#10; &#10; &#10;  &#10; &#10; &#10; &#10;    &#10;  &#10;   &#10;    &#10;      &#10;       Getting started with Microsoft Azure Data Explorer Add-On for Splunk&#10;       &#10;      &#10;     &#10;   &#10;  &#10; &#10;   &#10; &#10; &#10; &#10; &#10; &#10;">
            <a:extLst>
              <a:ext uri="{FF2B5EF4-FFF2-40B4-BE49-F238E27FC236}">
                <a16:creationId xmlns:a16="http://schemas.microsoft.com/office/drawing/2014/main" id="{C90EB080-6C87-3FA0-E815-6B23A3EBC6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3576" y="2885972"/>
            <a:ext cx="2625437" cy="1228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86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theme/theme1.xml><?xml version="1.0" encoding="utf-8"?>
<a:theme xmlns:a="http://schemas.openxmlformats.org/drawingml/2006/main" name="Continuum Theme">
  <a:themeElements>
    <a:clrScheme name="EPAM Continuum Final">
      <a:dk1>
        <a:srgbClr val="222222"/>
      </a:dk1>
      <a:lt1>
        <a:srgbClr val="FFFFFF"/>
      </a:lt1>
      <a:dk2>
        <a:srgbClr val="A0A0A0"/>
      </a:dk2>
      <a:lt2>
        <a:srgbClr val="DBDAD6"/>
      </a:lt2>
      <a:accent1>
        <a:srgbClr val="545454"/>
      </a:accent1>
      <a:accent2>
        <a:srgbClr val="FFC000"/>
      </a:accent2>
      <a:accent3>
        <a:srgbClr val="38C2D7"/>
      </a:accent3>
      <a:accent4>
        <a:srgbClr val="445464"/>
      </a:accent4>
      <a:accent5>
        <a:srgbClr val="008ACE"/>
      </a:accent5>
      <a:accent6>
        <a:srgbClr val="E53B2E"/>
      </a:accent6>
      <a:hlink>
        <a:srgbClr val="000000"/>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Continuum_Master_v1.1" id="{D2F91407-39AD-2344-8F42-01B4155FF2FD}" vid="{09F1F252-BD3A-0A45-9F6B-518524EA32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C3A9FD6A1D2BC41832AF270024651C7" ma:contentTypeVersion="6" ma:contentTypeDescription="Create a new document." ma:contentTypeScope="" ma:versionID="0421700c9180782018be286cde8a21da">
  <xsd:schema xmlns:xsd="http://www.w3.org/2001/XMLSchema" xmlns:xs="http://www.w3.org/2001/XMLSchema" xmlns:p="http://schemas.microsoft.com/office/2006/metadata/properties" xmlns:ns2="2e7e23d5-2c80-4164-89d2-1708db4037b8" xmlns:ns3="4e7ac07f-2cd6-47aa-8863-e3015989625c" targetNamespace="http://schemas.microsoft.com/office/2006/metadata/properties" ma:root="true" ma:fieldsID="541d07e3f89946b63e942fc7370dae48" ns2:_="" ns3:_="">
    <xsd:import namespace="2e7e23d5-2c80-4164-89d2-1708db4037b8"/>
    <xsd:import namespace="4e7ac07f-2cd6-47aa-8863-e3015989625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7e23d5-2c80-4164-89d2-1708db4037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e7ac07f-2cd6-47aa-8863-e3015989625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04B39D-0CBA-4F8F-8809-785207E87965}">
  <ds:schemaRefs>
    <ds:schemaRef ds:uri="http://schemas.microsoft.com/sharepoint/v3/contenttype/forms"/>
  </ds:schemaRefs>
</ds:datastoreItem>
</file>

<file path=customXml/itemProps2.xml><?xml version="1.0" encoding="utf-8"?>
<ds:datastoreItem xmlns:ds="http://schemas.openxmlformats.org/officeDocument/2006/customXml" ds:itemID="{4DE7C614-AA74-4D4D-9D2D-D96DA5126C78}">
  <ds:schemaRefs>
    <ds:schemaRef ds:uri="http://schemas.microsoft.com/office/2006/metadata/properties"/>
    <ds:schemaRef ds:uri="http://schemas.microsoft.com/office/2006/documentManagement/types"/>
    <ds:schemaRef ds:uri="http://purl.org/dc/terms/"/>
    <ds:schemaRef ds:uri="http://purl.org/dc/elements/1.1/"/>
    <ds:schemaRef ds:uri="http://schemas.microsoft.com/office/infopath/2007/PartnerControls"/>
    <ds:schemaRef ds:uri="2e7e23d5-2c80-4164-89d2-1708db4037b8"/>
    <ds:schemaRef ds:uri="http://purl.org/dc/dcmitype/"/>
    <ds:schemaRef ds:uri="http://schemas.openxmlformats.org/package/2006/metadata/core-properties"/>
    <ds:schemaRef ds:uri="4e7ac07f-2cd6-47aa-8863-e3015989625c"/>
    <ds:schemaRef ds:uri="http://www.w3.org/XML/1998/namespace"/>
  </ds:schemaRefs>
</ds:datastoreItem>
</file>

<file path=customXml/itemProps3.xml><?xml version="1.0" encoding="utf-8"?>
<ds:datastoreItem xmlns:ds="http://schemas.openxmlformats.org/officeDocument/2006/customXml" ds:itemID="{25D63988-C0DC-4185-91C3-6687DBA2F390}">
  <ds:schemaRefs>
    <ds:schemaRef ds:uri="2e7e23d5-2c80-4164-89d2-1708db4037b8"/>
    <ds:schemaRef ds:uri="4e7ac07f-2cd6-47aa-8863-e3015989625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Covers</Template>
  <TotalTime>1876</TotalTime>
  <Words>3426</Words>
  <Application>Microsoft Office PowerPoint</Application>
  <PresentationFormat>On-screen Show (16:9)</PresentationFormat>
  <Paragraphs>190</Paragraphs>
  <Slides>29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Human Sans Regular</vt:lpstr>
      <vt:lpstr>Continuum Theme</vt:lpstr>
      <vt:lpstr>Azure Times #90</vt:lpstr>
      <vt:lpstr>PowerPoint Presentation</vt:lpstr>
      <vt:lpstr>Security &amp; Identity Updates</vt:lpstr>
      <vt:lpstr>Security &amp; Identity Updates</vt:lpstr>
      <vt:lpstr>Security &amp; Identity Updates</vt:lpstr>
      <vt:lpstr>Security &amp; Identity Updates</vt:lpstr>
      <vt:lpstr>Security &amp; Identity Updates</vt:lpstr>
      <vt:lpstr>PowerPoint Presentation</vt:lpstr>
      <vt:lpstr>Management &amp; Governance Updates</vt:lpstr>
      <vt:lpstr>Management &amp; Governance Updates</vt:lpstr>
      <vt:lpstr>Management &amp; Governance Updates</vt:lpstr>
      <vt:lpstr>Management &amp; Governance Updates</vt:lpstr>
      <vt:lpstr>PowerPoint Presentation</vt:lpstr>
      <vt:lpstr>Compute Updates</vt:lpstr>
      <vt:lpstr>Compute Updates</vt:lpstr>
      <vt:lpstr>Compute Updates</vt:lpstr>
      <vt:lpstr>PowerPoint Presentation</vt:lpstr>
      <vt:lpstr>Storage &amp; Data Updates</vt:lpstr>
      <vt:lpstr>PowerPoint Presentation</vt:lpstr>
      <vt:lpstr>Databases Updates</vt:lpstr>
      <vt:lpstr>PowerPoint Presentation</vt:lpstr>
      <vt:lpstr>Miscellaneous Updates</vt:lpstr>
      <vt:lpstr>Miscellaneous Updates</vt:lpstr>
      <vt:lpstr>Miscellaneous Updates</vt:lpstr>
      <vt:lpstr>PowerPoint Presentation</vt:lpstr>
      <vt:lpstr>Miscellaneous Updates</vt:lpstr>
      <vt:lpstr>PowerPoint Presentation</vt:lpstr>
      <vt:lpstr>Information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Maksim Rotar-ADM</cp:lastModifiedBy>
  <cp:revision>146</cp:revision>
  <dcterms:created xsi:type="dcterms:W3CDTF">2018-01-26T19:23:30Z</dcterms:created>
  <dcterms:modified xsi:type="dcterms:W3CDTF">2023-10-11T05:32:02Z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0x0101008C3A9FD6A1D2BC41832AF270024651C7</vt:lpwstr>
  </property>
</Properties>
</file>